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79" r:id="rId11"/>
    <p:sldId id="280" r:id="rId12"/>
    <p:sldId id="281" r:id="rId13"/>
    <p:sldId id="282" r:id="rId14"/>
    <p:sldId id="266" r:id="rId15"/>
    <p:sldId id="265" r:id="rId16"/>
    <p:sldId id="267" r:id="rId17"/>
    <p:sldId id="268" r:id="rId18"/>
    <p:sldId id="269" r:id="rId19"/>
    <p:sldId id="270" r:id="rId20"/>
    <p:sldId id="271" r:id="rId21"/>
    <p:sldId id="273" r:id="rId22"/>
    <p:sldId id="274" r:id="rId23"/>
    <p:sldId id="275" r:id="rId24"/>
    <p:sldId id="276" r:id="rId25"/>
    <p:sldId id="277" r:id="rId26"/>
  </p:sldIdLst>
  <p:sldSz cx="18288000" cy="10287000"/>
  <p:notesSz cx="6858000" cy="9144000"/>
  <p:embeddedFontLst>
    <p:embeddedFont>
      <p:font typeface="Ara Hamah Alfidaa" panose="020B0604020202020204" charset="-78"/>
      <p:regular r:id="rId28"/>
    </p:embeddedFont>
    <p:embeddedFont>
      <p:font typeface="Computer Says No" panose="020B0604020202020204" charset="0"/>
      <p:regular r:id="rId29"/>
    </p:embeddedFont>
    <p:embeddedFont>
      <p:font typeface="Poppins" panose="00000500000000000000" pitchFamily="2" charset="0"/>
      <p:regular r:id="rId30"/>
    </p:embeddedFont>
    <p:embeddedFont>
      <p:font typeface="Poppins Bold" panose="00000800000000000000" charset="0"/>
      <p:regular r:id="rId31"/>
    </p:embeddedFont>
    <p:embeddedFont>
      <p:font typeface="Poppins Light" panose="00000400000000000000" pitchFamily="2" charset="0"/>
      <p:regular r:id="rId32"/>
    </p:embeddedFont>
    <p:embeddedFont>
      <p:font typeface="Tek Tall Arabic Bold" panose="020B0604020202020204" charset="-78"/>
      <p:regular r:id="rId33"/>
    </p:embeddedFont>
    <p:embeddedFont>
      <p:font typeface="TT Chocolates"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29" autoAdjust="0"/>
    <p:restoredTop sz="94622" autoAdjust="0"/>
  </p:normalViewPr>
  <p:slideViewPr>
    <p:cSldViewPr>
      <p:cViewPr varScale="1">
        <p:scale>
          <a:sx n="51" d="100"/>
          <a:sy n="51" d="100"/>
        </p:scale>
        <p:origin x="518"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lini dasari" userId="1778b6e6890137e6" providerId="LiveId" clId="{7D4C7A4D-37FA-4BB2-A11C-7246443AF398}"/>
    <pc:docChg chg="modSld">
      <pc:chgData name="shalini dasari" userId="1778b6e6890137e6" providerId="LiveId" clId="{7D4C7A4D-37FA-4BB2-A11C-7246443AF398}" dt="2024-10-19T10:33:18.383" v="31" actId="122"/>
      <pc:docMkLst>
        <pc:docMk/>
      </pc:docMkLst>
      <pc:sldChg chg="modSp mod">
        <pc:chgData name="shalini dasari" userId="1778b6e6890137e6" providerId="LiveId" clId="{7D4C7A4D-37FA-4BB2-A11C-7246443AF398}" dt="2024-10-19T10:33:18.383" v="31" actId="122"/>
        <pc:sldMkLst>
          <pc:docMk/>
          <pc:sldMk cId="0" sldId="256"/>
        </pc:sldMkLst>
        <pc:spChg chg="mod">
          <ac:chgData name="shalini dasari" userId="1778b6e6890137e6" providerId="LiveId" clId="{7D4C7A4D-37FA-4BB2-A11C-7246443AF398}" dt="2024-10-19T10:33:18.383" v="31" actId="122"/>
          <ac:spMkLst>
            <pc:docMk/>
            <pc:sldMk cId="0" sldId="256"/>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E40B25-E5DF-4DD4-8B22-230C9E6785C2}" type="datetimeFigureOut">
              <a:rPr lang="en-IN" smtClean="0"/>
              <a:t>19-10-2024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E7027-E0C9-4A3E-B3D7-CB65EDD585DA}" type="slidenum">
              <a:rPr lang="en-IN" smtClean="0"/>
              <a:t>‹#›</a:t>
            </a:fld>
            <a:endParaRPr lang="en-IN"/>
          </a:p>
        </p:txBody>
      </p:sp>
    </p:spTree>
    <p:extLst>
      <p:ext uri="{BB962C8B-B14F-4D97-AF65-F5344CB8AC3E}">
        <p14:creationId xmlns:p14="http://schemas.microsoft.com/office/powerpoint/2010/main" val="2265258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sv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10"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sv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28.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3.png"/><Relationship Id="rId10" Type="http://schemas.openxmlformats.org/officeDocument/2006/relationships/image" Target="../media/image46.svg"/><Relationship Id="rId4" Type="http://schemas.openxmlformats.org/officeDocument/2006/relationships/image" Target="../media/image41.svg"/><Relationship Id="rId9" Type="http://schemas.openxmlformats.org/officeDocument/2006/relationships/image" Target="../media/image45.png"/><Relationship Id="rId14"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9.png"/><Relationship Id="rId4" Type="http://schemas.openxmlformats.org/officeDocument/2006/relationships/image" Target="../media/image58.sv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6.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2850925" y="6412133"/>
            <a:ext cx="6926813" cy="1900007"/>
          </a:xfrm>
          <a:prstGeom prst="rect">
            <a:avLst/>
          </a:prstGeom>
        </p:spPr>
        <p:txBody>
          <a:bodyPr lIns="0" tIns="0" rIns="0" bIns="0" rtlCol="0" anchor="t">
            <a:spAutoFit/>
          </a:bodyPr>
          <a:lstStyle/>
          <a:p>
            <a:pPr algn="ctr">
              <a:lnSpc>
                <a:spcPts val="7579"/>
              </a:lnSpc>
            </a:pPr>
            <a:r>
              <a:rPr lang="en-US" sz="5414" dirty="0">
                <a:solidFill>
                  <a:schemeClr val="bg1"/>
                </a:solidFill>
                <a:latin typeface="Poppins Light"/>
              </a:rPr>
              <a:t>Name : DASARI SHALINI</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2427808" y="4789786"/>
            <a:ext cx="8127324" cy="1949252"/>
          </a:xfrm>
          <a:prstGeom prst="rect">
            <a:avLst/>
          </a:prstGeom>
        </p:spPr>
        <p:txBody>
          <a:bodyPr lIns="0" tIns="0" rIns="0" bIns="0" rtlCol="0" anchor="t">
            <a:spAutoFit/>
          </a:bodyPr>
          <a:lstStyle/>
          <a:p>
            <a:pPr algn="ctr">
              <a:lnSpc>
                <a:spcPts val="15248"/>
              </a:lnSpc>
            </a:pPr>
            <a:r>
              <a:rPr lang="en-US" sz="21178" dirty="0">
                <a:solidFill>
                  <a:schemeClr val="bg1"/>
                </a:solidFill>
                <a:latin typeface="Computer Says No"/>
              </a:rPr>
              <a:t>PROJECT</a:t>
            </a:r>
          </a:p>
        </p:txBody>
      </p:sp>
      <p:sp>
        <p:nvSpPr>
          <p:cNvPr id="10" name="TextBox 10"/>
          <p:cNvSpPr txBox="1"/>
          <p:nvPr/>
        </p:nvSpPr>
        <p:spPr>
          <a:xfrm>
            <a:off x="1248540" y="3524920"/>
            <a:ext cx="10131583" cy="948978"/>
          </a:xfrm>
          <a:prstGeom prst="rect">
            <a:avLst/>
          </a:prstGeom>
        </p:spPr>
        <p:txBody>
          <a:bodyPr lIns="0" tIns="0" rIns="0" bIns="0" rtlCol="0" anchor="t">
            <a:spAutoFit/>
          </a:bodyPr>
          <a:lstStyle/>
          <a:p>
            <a:pPr algn="ctr">
              <a:lnSpc>
                <a:spcPts val="7378"/>
              </a:lnSpc>
            </a:pPr>
            <a:r>
              <a:rPr lang="en-US" sz="10248" dirty="0">
                <a:solidFill>
                  <a:schemeClr val="bg1"/>
                </a:solidFill>
                <a:latin typeface="Computer Says No"/>
              </a:rPr>
              <a:t>TRAFFIC FLOW PREDICTION</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3733800" y="2797789"/>
            <a:ext cx="16842284" cy="11962591"/>
          </a:xfrm>
          <a:custGeom>
            <a:avLst/>
            <a:gdLst/>
            <a:ahLst/>
            <a:cxnLst/>
            <a:rect l="l" t="t" r="r" b="b"/>
            <a:pathLst>
              <a:path w="16842284" h="11962591">
                <a:moveTo>
                  <a:pt x="0" y="0"/>
                </a:moveTo>
                <a:lnTo>
                  <a:pt x="16842283" y="0"/>
                </a:lnTo>
                <a:lnTo>
                  <a:pt x="16842283" y="11962590"/>
                </a:lnTo>
                <a:lnTo>
                  <a:pt x="0" y="11962590"/>
                </a:lnTo>
                <a:lnTo>
                  <a:pt x="0" y="0"/>
                </a:lnTo>
                <a:close/>
              </a:path>
            </a:pathLst>
          </a:custGeom>
          <a:blipFill>
            <a:blip r:embed="rId3">
              <a:alphaModFix amt="53000"/>
            </a:blip>
            <a:stretch>
              <a:fillRect/>
            </a:stretch>
          </a:blipFill>
        </p:spPr>
      </p:sp>
      <p:sp>
        <p:nvSpPr>
          <p:cNvPr id="5" name="TextBox 5"/>
          <p:cNvSpPr txBox="1"/>
          <p:nvPr/>
        </p:nvSpPr>
        <p:spPr>
          <a:xfrm>
            <a:off x="1642681" y="1489739"/>
            <a:ext cx="7701654" cy="2616101"/>
          </a:xfrm>
          <a:prstGeom prst="rect">
            <a:avLst/>
          </a:prstGeom>
        </p:spPr>
        <p:txBody>
          <a:bodyPr lIns="0" tIns="0" rIns="0" bIns="0" rtlCol="0" anchor="t">
            <a:spAutoFit/>
          </a:bodyPr>
          <a:lstStyle/>
          <a:p>
            <a:pPr algn="l">
              <a:lnSpc>
                <a:spcPts val="10235"/>
              </a:lnSpc>
            </a:pPr>
            <a:r>
              <a:rPr lang="en-US" sz="14216" dirty="0">
                <a:solidFill>
                  <a:srgbClr val="FFFFFF"/>
                </a:solidFill>
                <a:latin typeface="Ara Hamah Alfidaa"/>
              </a:rPr>
              <a:t>LSTM</a:t>
            </a:r>
          </a:p>
          <a:p>
            <a:pPr>
              <a:lnSpc>
                <a:spcPts val="10235"/>
              </a:lnSpc>
            </a:pPr>
            <a:endParaRPr lang="en-US" sz="2400" dirty="0">
              <a:solidFill>
                <a:srgbClr val="FFFFFF"/>
              </a:solidFill>
              <a:latin typeface="Ara Hamah Alfidaa"/>
            </a:endParaRPr>
          </a:p>
        </p:txBody>
      </p:sp>
      <p:sp>
        <p:nvSpPr>
          <p:cNvPr id="6" name="TextBox 6"/>
          <p:cNvSpPr txBox="1"/>
          <p:nvPr/>
        </p:nvSpPr>
        <p:spPr>
          <a:xfrm>
            <a:off x="5638800" y="1405734"/>
            <a:ext cx="12268200" cy="3000821"/>
          </a:xfrm>
          <a:prstGeom prst="rect">
            <a:avLst/>
          </a:prstGeom>
        </p:spPr>
        <p:txBody>
          <a:bodyPr wrap="square" lIns="0" tIns="0" rIns="0" bIns="0" rtlCol="0" anchor="t">
            <a:spAutoFit/>
          </a:bodyPr>
          <a:lstStyle/>
          <a:p>
            <a:pPr>
              <a:lnSpc>
                <a:spcPts val="3919"/>
              </a:lnSpc>
              <a:spcBef>
                <a:spcPct val="0"/>
              </a:spcBef>
            </a:pPr>
            <a:r>
              <a:rPr lang="en-US" sz="2799" b="1" spc="22" dirty="0">
                <a:solidFill>
                  <a:srgbClr val="FFFFFF"/>
                </a:solidFill>
                <a:latin typeface="TT Chocolates"/>
              </a:rPr>
              <a:t>LSTM (Long Short-Term Memory) </a:t>
            </a:r>
            <a:r>
              <a:rPr lang="en-US" sz="2799" spc="22" dirty="0">
                <a:solidFill>
                  <a:srgbClr val="FFFFFF"/>
                </a:solidFill>
                <a:latin typeface="TT Chocolates"/>
              </a:rPr>
              <a:t>is a type of recurrent neural network (RNN) designed to handle sequence prediction problems by maintaining long-term dependencies. It uses memory cells and gate mechanisms (input, output, and forget gates) to regulate information flow, making it effective for tasks like time series forecasting, speech recognition, natural language processing, and traffic flow prediction.</a:t>
            </a:r>
          </a:p>
        </p:txBody>
      </p:sp>
      <p:sp>
        <p:nvSpPr>
          <p:cNvPr id="8" name="TextBox 8"/>
          <p:cNvSpPr txBox="1"/>
          <p:nvPr/>
        </p:nvSpPr>
        <p:spPr>
          <a:xfrm>
            <a:off x="1447800" y="4364691"/>
            <a:ext cx="4966032" cy="2895192"/>
          </a:xfrm>
          <a:prstGeom prst="rect">
            <a:avLst/>
          </a:prstGeom>
        </p:spPr>
        <p:txBody>
          <a:bodyPr lIns="0" tIns="0" rIns="0" bIns="0" rtlCol="0" anchor="t">
            <a:spAutoFit/>
          </a:bodyPr>
          <a:lstStyle/>
          <a:p>
            <a:pPr algn="ctr">
              <a:lnSpc>
                <a:spcPts val="23647"/>
              </a:lnSpc>
            </a:pPr>
            <a:endParaRPr lang="en-US" sz="16891" dirty="0">
              <a:solidFill>
                <a:srgbClr val="001E70"/>
              </a:solidFill>
              <a:latin typeface="Ara Hamah Alfidaa"/>
            </a:endParaRPr>
          </a:p>
        </p:txBody>
      </p:sp>
      <p:sp>
        <p:nvSpPr>
          <p:cNvPr id="10" name="TextBox 6"/>
          <p:cNvSpPr txBox="1"/>
          <p:nvPr/>
        </p:nvSpPr>
        <p:spPr>
          <a:xfrm>
            <a:off x="1232085" y="2656075"/>
            <a:ext cx="12268200" cy="500137"/>
          </a:xfrm>
          <a:prstGeom prst="rect">
            <a:avLst/>
          </a:prstGeom>
        </p:spPr>
        <p:txBody>
          <a:bodyPr wrap="square" lIns="0" tIns="0" rIns="0" bIns="0" rtlCol="0" anchor="t">
            <a:spAutoFit/>
          </a:bodyPr>
          <a:lstStyle/>
          <a:p>
            <a:pPr>
              <a:lnSpc>
                <a:spcPts val="3919"/>
              </a:lnSpc>
              <a:spcBef>
                <a:spcPct val="0"/>
              </a:spcBef>
            </a:pPr>
            <a:r>
              <a:rPr lang="en-US" sz="2799" spc="22" dirty="0">
                <a:solidFill>
                  <a:srgbClr val="FFFFFF"/>
                </a:solidFill>
                <a:latin typeface="TT Chocolates"/>
              </a:rPr>
              <a:t>(Long Short-Term Memory)</a:t>
            </a:r>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b="28699"/>
          <a:stretch/>
        </p:blipFill>
        <p:spPr>
          <a:xfrm>
            <a:off x="997041" y="4793961"/>
            <a:ext cx="16293915" cy="5150139"/>
          </a:xfrm>
          <a:prstGeom prst="rect">
            <a:avLst/>
          </a:prstGeom>
        </p:spPr>
      </p:pic>
      <p:sp>
        <p:nvSpPr>
          <p:cNvPr id="7" name="Freeform 7"/>
          <p:cNvSpPr/>
          <p:nvPr/>
        </p:nvSpPr>
        <p:spPr>
          <a:xfrm rot="-10800000">
            <a:off x="1232084" y="5244274"/>
            <a:ext cx="6540315" cy="4395026"/>
          </a:xfrm>
          <a:custGeom>
            <a:avLst/>
            <a:gdLst/>
            <a:ahLst/>
            <a:cxnLst/>
            <a:rect l="l" t="t" r="r" b="b"/>
            <a:pathLst>
              <a:path w="4966032" h="4270787">
                <a:moveTo>
                  <a:pt x="0" y="0"/>
                </a:moveTo>
                <a:lnTo>
                  <a:pt x="4966032" y="0"/>
                </a:lnTo>
                <a:lnTo>
                  <a:pt x="4966032" y="4270788"/>
                </a:lnTo>
                <a:lnTo>
                  <a:pt x="0" y="42707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824840" y="5656896"/>
            <a:ext cx="5510115" cy="3339376"/>
          </a:xfrm>
          <a:prstGeom prst="rect">
            <a:avLst/>
          </a:prstGeom>
        </p:spPr>
        <p:txBody>
          <a:bodyPr wrap="square" lIns="0" tIns="0" rIns="0" bIns="0" rtlCol="0" anchor="t">
            <a:spAutoFit/>
          </a:bodyPr>
          <a:lstStyle/>
          <a:p>
            <a:pPr>
              <a:lnSpc>
                <a:spcPts val="2599"/>
              </a:lnSpc>
            </a:pPr>
            <a:r>
              <a:rPr lang="en-US" sz="2300" b="1" spc="18" dirty="0">
                <a:solidFill>
                  <a:srgbClr val="001E70"/>
                </a:solidFill>
                <a:latin typeface="TT Chocolates" panose="020B0604020202020204" charset="0"/>
              </a:rPr>
              <a:t>LSTM is used for : </a:t>
            </a:r>
          </a:p>
          <a:p>
            <a:pPr>
              <a:lnSpc>
                <a:spcPts val="2599"/>
              </a:lnSpc>
            </a:pPr>
            <a:r>
              <a:rPr lang="en-US" sz="2300" b="1" spc="18" dirty="0">
                <a:solidFill>
                  <a:srgbClr val="001E70"/>
                </a:solidFill>
                <a:latin typeface="TT Chocolates" panose="020B0604020202020204" charset="0"/>
              </a:rPr>
              <a:t>1. Time Series Forecasting: Stock prices, weather, traffic flow.</a:t>
            </a:r>
          </a:p>
          <a:p>
            <a:pPr>
              <a:lnSpc>
                <a:spcPts val="2599"/>
              </a:lnSpc>
            </a:pPr>
            <a:r>
              <a:rPr lang="en-US" sz="2300" b="1" spc="18" dirty="0">
                <a:solidFill>
                  <a:srgbClr val="001E70"/>
                </a:solidFill>
                <a:latin typeface="TT Chocolates" panose="020B0604020202020204" charset="0"/>
              </a:rPr>
              <a:t>2. Speech Recognition:  Converting speech to text.</a:t>
            </a:r>
          </a:p>
          <a:p>
            <a:pPr>
              <a:lnSpc>
                <a:spcPts val="2599"/>
              </a:lnSpc>
            </a:pPr>
            <a:r>
              <a:rPr lang="en-US" sz="2300" b="1" spc="18" dirty="0">
                <a:solidFill>
                  <a:srgbClr val="001E70"/>
                </a:solidFill>
                <a:latin typeface="TT Chocolates" panose="020B0604020202020204" charset="0"/>
              </a:rPr>
              <a:t>3. NLP: Translation, sentiment analysis, text generation.</a:t>
            </a:r>
          </a:p>
          <a:p>
            <a:pPr>
              <a:lnSpc>
                <a:spcPts val="2599"/>
              </a:lnSpc>
            </a:pPr>
            <a:r>
              <a:rPr lang="en-US" sz="2300" b="1" spc="18" dirty="0">
                <a:solidFill>
                  <a:srgbClr val="001E70"/>
                </a:solidFill>
                <a:latin typeface="TT Chocolates" panose="020B0604020202020204" charset="0"/>
              </a:rPr>
              <a:t>4. Healthcare: Predicting health outcomes.</a:t>
            </a:r>
          </a:p>
          <a:p>
            <a:pPr>
              <a:lnSpc>
                <a:spcPts val="2599"/>
              </a:lnSpc>
            </a:pPr>
            <a:r>
              <a:rPr lang="en-US" sz="2300" b="1" spc="18" dirty="0">
                <a:solidFill>
                  <a:srgbClr val="001E70"/>
                </a:solidFill>
                <a:latin typeface="TT Chocolates" panose="020B0604020202020204" charset="0"/>
              </a:rPr>
              <a:t>5. Finance: Fraud detection, risk management.</a:t>
            </a:r>
          </a:p>
        </p:txBody>
      </p:sp>
    </p:spTree>
    <p:extLst>
      <p:ext uri="{BB962C8B-B14F-4D97-AF65-F5344CB8AC3E}">
        <p14:creationId xmlns:p14="http://schemas.microsoft.com/office/powerpoint/2010/main" val="400504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6636416" y="1799006"/>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1383804" y="4722329"/>
            <a:ext cx="1028064" cy="1545217"/>
            <a:chOff x="0" y="0"/>
            <a:chExt cx="1370752" cy="206028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rPr>
                <a:t>1</a:t>
              </a:r>
            </a:p>
          </p:txBody>
        </p:sp>
      </p:grpSp>
      <p:grpSp>
        <p:nvGrpSpPr>
          <p:cNvPr id="8" name="Group 8"/>
          <p:cNvGrpSpPr/>
          <p:nvPr/>
        </p:nvGrpSpPr>
        <p:grpSpPr>
          <a:xfrm>
            <a:off x="9453364" y="4899003"/>
            <a:ext cx="1028064" cy="1545217"/>
            <a:chOff x="0" y="0"/>
            <a:chExt cx="1370752" cy="2060289"/>
          </a:xfrm>
        </p:grpSpPr>
        <p:sp>
          <p:nvSpPr>
            <p:cNvPr id="9" name="Freeform 9"/>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0" y="-200025"/>
              <a:ext cx="1327256" cy="2260314"/>
            </a:xfrm>
            <a:prstGeom prst="rect">
              <a:avLst/>
            </a:prstGeom>
          </p:spPr>
          <p:txBody>
            <a:bodyPr lIns="0" tIns="0" rIns="0" bIns="0" rtlCol="0" anchor="t">
              <a:spAutoFit/>
            </a:bodyPr>
            <a:lstStyle/>
            <a:p>
              <a:pPr algn="ctr">
                <a:lnSpc>
                  <a:spcPts val="14252"/>
                </a:lnSpc>
              </a:pPr>
              <a:r>
                <a:rPr lang="en-US" sz="10180">
                  <a:solidFill>
                    <a:srgbClr val="374F90"/>
                  </a:solidFill>
                  <a:latin typeface="Ara Hamah Alfidaa"/>
                </a:rPr>
                <a:t>2</a:t>
              </a:r>
            </a:p>
          </p:txBody>
        </p:sp>
      </p:grpSp>
      <p:sp>
        <p:nvSpPr>
          <p:cNvPr id="11" name="TextBox 11"/>
          <p:cNvSpPr txBox="1"/>
          <p:nvPr/>
        </p:nvSpPr>
        <p:spPr>
          <a:xfrm>
            <a:off x="3105537" y="1741662"/>
            <a:ext cx="12076925" cy="1758238"/>
          </a:xfrm>
          <a:prstGeom prst="rect">
            <a:avLst/>
          </a:prstGeom>
        </p:spPr>
        <p:txBody>
          <a:bodyPr lIns="0" tIns="0" rIns="0" bIns="0" rtlCol="0" anchor="t">
            <a:spAutoFit/>
          </a:bodyPr>
          <a:lstStyle/>
          <a:p>
            <a:pPr algn="ctr">
              <a:lnSpc>
                <a:spcPts val="12696"/>
              </a:lnSpc>
            </a:pPr>
            <a:r>
              <a:rPr lang="en-US" sz="13952" dirty="0">
                <a:solidFill>
                  <a:srgbClr val="FFFFFF"/>
                </a:solidFill>
                <a:latin typeface="Ara Hamah Alfidaa"/>
              </a:rPr>
              <a:t>ADVANTAGES OF LSTM</a:t>
            </a:r>
          </a:p>
        </p:txBody>
      </p:sp>
      <p:sp>
        <p:nvSpPr>
          <p:cNvPr id="12" name="TextBox 12"/>
          <p:cNvSpPr txBox="1"/>
          <p:nvPr/>
        </p:nvSpPr>
        <p:spPr>
          <a:xfrm>
            <a:off x="10960915" y="7034122"/>
            <a:ext cx="5154046" cy="1908536"/>
          </a:xfrm>
          <a:prstGeom prst="rect">
            <a:avLst/>
          </a:prstGeom>
        </p:spPr>
        <p:txBody>
          <a:bodyPr lIns="0" tIns="0" rIns="0" bIns="0" rtlCol="0" anchor="t">
            <a:spAutoFit/>
          </a:bodyPr>
          <a:lstStyle/>
          <a:p>
            <a:pPr>
              <a:lnSpc>
                <a:spcPts val="2952"/>
              </a:lnSpc>
              <a:spcBef>
                <a:spcPct val="0"/>
              </a:spcBef>
            </a:pPr>
            <a:r>
              <a:rPr lang="en-US" sz="2800" spc="16" dirty="0">
                <a:solidFill>
                  <a:srgbClr val="FFFFFF"/>
                </a:solidFill>
                <a:latin typeface="TT Chocolates"/>
              </a:rPr>
              <a:t>Automatically learns important features from the raw data without the need for extensive manual feature engineering.</a:t>
            </a:r>
          </a:p>
          <a:p>
            <a:pPr algn="l">
              <a:lnSpc>
                <a:spcPts val="2952"/>
              </a:lnSpc>
              <a:spcBef>
                <a:spcPct val="0"/>
              </a:spcBef>
            </a:pPr>
            <a:endParaRPr lang="en-US" sz="2108" spc="16" dirty="0">
              <a:solidFill>
                <a:srgbClr val="FFFFFF"/>
              </a:solidFill>
              <a:latin typeface="TT Chocolates"/>
            </a:endParaRPr>
          </a:p>
        </p:txBody>
      </p:sp>
      <p:sp>
        <p:nvSpPr>
          <p:cNvPr id="13" name="TextBox 13"/>
          <p:cNvSpPr txBox="1"/>
          <p:nvPr/>
        </p:nvSpPr>
        <p:spPr>
          <a:xfrm>
            <a:off x="10960915" y="5392080"/>
            <a:ext cx="7751347" cy="1283044"/>
          </a:xfrm>
          <a:prstGeom prst="rect">
            <a:avLst/>
          </a:prstGeom>
        </p:spPr>
        <p:txBody>
          <a:bodyPr wrap="square" lIns="0" tIns="0" rIns="0" bIns="0" rtlCol="0" anchor="t">
            <a:spAutoFit/>
          </a:bodyPr>
          <a:lstStyle/>
          <a:p>
            <a:pPr algn="l">
              <a:lnSpc>
                <a:spcPts val="10722"/>
              </a:lnSpc>
            </a:pPr>
            <a:r>
              <a:rPr lang="en-US" sz="6600" dirty="0">
                <a:solidFill>
                  <a:srgbClr val="FFFFFF"/>
                </a:solidFill>
                <a:latin typeface="Ara Hamah Alfidaa"/>
              </a:rPr>
              <a:t>FEATURE LEARNING</a:t>
            </a:r>
          </a:p>
        </p:txBody>
      </p:sp>
      <p:sp>
        <p:nvSpPr>
          <p:cNvPr id="14" name="TextBox 14"/>
          <p:cNvSpPr txBox="1"/>
          <p:nvPr/>
        </p:nvSpPr>
        <p:spPr>
          <a:xfrm>
            <a:off x="2651656" y="7104210"/>
            <a:ext cx="5154046" cy="1165704"/>
          </a:xfrm>
          <a:prstGeom prst="rect">
            <a:avLst/>
          </a:prstGeom>
        </p:spPr>
        <p:txBody>
          <a:bodyPr lIns="0" tIns="0" rIns="0" bIns="0" rtlCol="0" anchor="t">
            <a:spAutoFit/>
          </a:bodyPr>
          <a:lstStyle/>
          <a:p>
            <a:pPr>
              <a:lnSpc>
                <a:spcPts val="2952"/>
              </a:lnSpc>
              <a:spcBef>
                <a:spcPct val="0"/>
              </a:spcBef>
            </a:pPr>
            <a:r>
              <a:rPr lang="en-US" sz="2800" spc="16" dirty="0">
                <a:solidFill>
                  <a:srgbClr val="FFFFFF"/>
                </a:solidFill>
                <a:latin typeface="TT Chocolates"/>
              </a:rPr>
              <a:t>Can capture complex non-linear relationships in the data due to its deep learning nature.</a:t>
            </a:r>
          </a:p>
        </p:txBody>
      </p:sp>
      <p:sp>
        <p:nvSpPr>
          <p:cNvPr id="15" name="TextBox 15"/>
          <p:cNvSpPr txBox="1"/>
          <p:nvPr/>
        </p:nvSpPr>
        <p:spPr>
          <a:xfrm>
            <a:off x="10979118" y="4627771"/>
            <a:ext cx="4222781" cy="1315806"/>
          </a:xfrm>
          <a:prstGeom prst="rect">
            <a:avLst/>
          </a:prstGeom>
        </p:spPr>
        <p:txBody>
          <a:bodyPr lIns="0" tIns="0" rIns="0" bIns="0" rtlCol="0" anchor="t">
            <a:spAutoFit/>
          </a:bodyPr>
          <a:lstStyle/>
          <a:p>
            <a:pPr algn="l">
              <a:lnSpc>
                <a:spcPts val="10722"/>
              </a:lnSpc>
            </a:pPr>
            <a:r>
              <a:rPr lang="en-US" sz="6600" dirty="0">
                <a:solidFill>
                  <a:srgbClr val="FFFFFF"/>
                </a:solidFill>
                <a:latin typeface="Ara Hamah Alfidaa"/>
              </a:rPr>
              <a:t>AUTOMATIC</a:t>
            </a:r>
          </a:p>
        </p:txBody>
      </p:sp>
      <p:sp>
        <p:nvSpPr>
          <p:cNvPr id="16" name="Freeform 16"/>
          <p:cNvSpPr/>
          <p:nvPr/>
        </p:nvSpPr>
        <p:spPr>
          <a:xfrm rot="-607588" flipH="1">
            <a:off x="-2379184" y="-643251"/>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17" name="TextBox 13"/>
          <p:cNvSpPr txBox="1"/>
          <p:nvPr/>
        </p:nvSpPr>
        <p:spPr>
          <a:xfrm>
            <a:off x="2625844" y="5617990"/>
            <a:ext cx="7751347" cy="1283044"/>
          </a:xfrm>
          <a:prstGeom prst="rect">
            <a:avLst/>
          </a:prstGeom>
        </p:spPr>
        <p:txBody>
          <a:bodyPr wrap="square" lIns="0" tIns="0" rIns="0" bIns="0" rtlCol="0" anchor="t">
            <a:spAutoFit/>
          </a:bodyPr>
          <a:lstStyle/>
          <a:p>
            <a:pPr algn="l">
              <a:lnSpc>
                <a:spcPts val="10722"/>
              </a:lnSpc>
            </a:pPr>
            <a:r>
              <a:rPr lang="en-US" sz="6600" dirty="0">
                <a:solidFill>
                  <a:srgbClr val="FFFFFF"/>
                </a:solidFill>
                <a:latin typeface="Ara Hamah Alfidaa"/>
              </a:rPr>
              <a:t>Relationships</a:t>
            </a:r>
          </a:p>
        </p:txBody>
      </p:sp>
      <p:sp>
        <p:nvSpPr>
          <p:cNvPr id="18" name="TextBox 13"/>
          <p:cNvSpPr txBox="1"/>
          <p:nvPr/>
        </p:nvSpPr>
        <p:spPr>
          <a:xfrm>
            <a:off x="2668786" y="4711941"/>
            <a:ext cx="7751347" cy="1283044"/>
          </a:xfrm>
          <a:prstGeom prst="rect">
            <a:avLst/>
          </a:prstGeom>
        </p:spPr>
        <p:txBody>
          <a:bodyPr wrap="square" lIns="0" tIns="0" rIns="0" bIns="0" rtlCol="0" anchor="t">
            <a:spAutoFit/>
          </a:bodyPr>
          <a:lstStyle/>
          <a:p>
            <a:pPr algn="l">
              <a:lnSpc>
                <a:spcPts val="10722"/>
              </a:lnSpc>
            </a:pPr>
            <a:r>
              <a:rPr lang="en-US" sz="6600" dirty="0">
                <a:solidFill>
                  <a:srgbClr val="FFFFFF"/>
                </a:solidFill>
                <a:latin typeface="Ara Hamah Alfidaa"/>
              </a:rPr>
              <a:t>HANDLING NON LINEAR</a:t>
            </a:r>
          </a:p>
        </p:txBody>
      </p:sp>
    </p:spTree>
    <p:extLst>
      <p:ext uri="{BB962C8B-B14F-4D97-AF65-F5344CB8AC3E}">
        <p14:creationId xmlns:p14="http://schemas.microsoft.com/office/powerpoint/2010/main" val="722840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977389" y="-80410"/>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1383804" y="4572310"/>
            <a:ext cx="1028064" cy="1767022"/>
            <a:chOff x="0" y="-200025"/>
            <a:chExt cx="1370752" cy="235602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356029"/>
            </a:xfrm>
            <a:prstGeom prst="rect">
              <a:avLst/>
            </a:prstGeom>
          </p:spPr>
          <p:txBody>
            <a:bodyPr lIns="0" tIns="0" rIns="0" bIns="0" rtlCol="0" anchor="t">
              <a:spAutoFit/>
            </a:bodyPr>
            <a:lstStyle/>
            <a:p>
              <a:pPr algn="ctr">
                <a:lnSpc>
                  <a:spcPts val="14252"/>
                </a:lnSpc>
              </a:pPr>
              <a:r>
                <a:rPr lang="en-US" sz="10180" dirty="0">
                  <a:solidFill>
                    <a:srgbClr val="374F90"/>
                  </a:solidFill>
                  <a:latin typeface="Ara Hamah Alfidaa"/>
                </a:rPr>
                <a:t>3</a:t>
              </a:r>
            </a:p>
          </p:txBody>
        </p:sp>
      </p:grpSp>
      <p:grpSp>
        <p:nvGrpSpPr>
          <p:cNvPr id="8" name="Group 8"/>
          <p:cNvGrpSpPr/>
          <p:nvPr/>
        </p:nvGrpSpPr>
        <p:grpSpPr>
          <a:xfrm>
            <a:off x="9748379" y="4564690"/>
            <a:ext cx="1028064" cy="1767022"/>
            <a:chOff x="0" y="-200025"/>
            <a:chExt cx="1370752" cy="2356029"/>
          </a:xfrm>
        </p:grpSpPr>
        <p:sp>
          <p:nvSpPr>
            <p:cNvPr id="9" name="Freeform 9"/>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0" y="-200025"/>
              <a:ext cx="1327256" cy="2356029"/>
            </a:xfrm>
            <a:prstGeom prst="rect">
              <a:avLst/>
            </a:prstGeom>
          </p:spPr>
          <p:txBody>
            <a:bodyPr lIns="0" tIns="0" rIns="0" bIns="0" rtlCol="0" anchor="t">
              <a:spAutoFit/>
            </a:bodyPr>
            <a:lstStyle/>
            <a:p>
              <a:pPr algn="ctr">
                <a:lnSpc>
                  <a:spcPts val="14252"/>
                </a:lnSpc>
              </a:pPr>
              <a:r>
                <a:rPr lang="en-US" sz="10180" dirty="0">
                  <a:solidFill>
                    <a:srgbClr val="374F90"/>
                  </a:solidFill>
                  <a:latin typeface="Ara Hamah Alfidaa"/>
                </a:rPr>
                <a:t>4</a:t>
              </a:r>
            </a:p>
          </p:txBody>
        </p:sp>
      </p:grpSp>
      <p:sp>
        <p:nvSpPr>
          <p:cNvPr id="11" name="TextBox 11"/>
          <p:cNvSpPr txBox="1"/>
          <p:nvPr/>
        </p:nvSpPr>
        <p:spPr>
          <a:xfrm>
            <a:off x="3105537" y="1741662"/>
            <a:ext cx="12076925" cy="1758238"/>
          </a:xfrm>
          <a:prstGeom prst="rect">
            <a:avLst/>
          </a:prstGeom>
        </p:spPr>
        <p:txBody>
          <a:bodyPr lIns="0" tIns="0" rIns="0" bIns="0" rtlCol="0" anchor="t">
            <a:spAutoFit/>
          </a:bodyPr>
          <a:lstStyle/>
          <a:p>
            <a:pPr algn="ctr">
              <a:lnSpc>
                <a:spcPts val="12696"/>
              </a:lnSpc>
            </a:pPr>
            <a:r>
              <a:rPr lang="en-US" sz="13952" dirty="0">
                <a:solidFill>
                  <a:srgbClr val="FFFFFF"/>
                </a:solidFill>
                <a:latin typeface="Ara Hamah Alfidaa"/>
              </a:rPr>
              <a:t>ADVANTAGES OF LSTM</a:t>
            </a:r>
          </a:p>
        </p:txBody>
      </p:sp>
      <p:sp>
        <p:nvSpPr>
          <p:cNvPr id="12" name="TextBox 12"/>
          <p:cNvSpPr txBox="1"/>
          <p:nvPr/>
        </p:nvSpPr>
        <p:spPr>
          <a:xfrm>
            <a:off x="10960915" y="7034122"/>
            <a:ext cx="5154046" cy="1935145"/>
          </a:xfrm>
          <a:prstGeom prst="rect">
            <a:avLst/>
          </a:prstGeom>
        </p:spPr>
        <p:txBody>
          <a:bodyPr lIns="0" tIns="0" rIns="0" bIns="0" rtlCol="0" anchor="t">
            <a:spAutoFit/>
          </a:bodyPr>
          <a:lstStyle/>
          <a:p>
            <a:pPr>
              <a:lnSpc>
                <a:spcPts val="2952"/>
              </a:lnSpc>
              <a:spcBef>
                <a:spcPct val="0"/>
              </a:spcBef>
            </a:pPr>
            <a:r>
              <a:rPr lang="en-US" sz="2800" spc="16" dirty="0">
                <a:solidFill>
                  <a:srgbClr val="FFFFFF"/>
                </a:solidFill>
                <a:latin typeface="TT Chocolates"/>
              </a:rPr>
              <a:t>Designed to remember long-term dependencies in the data using its memory cells, which is crucial for time series with long-term trends or cycles.</a:t>
            </a:r>
            <a:endParaRPr lang="en-US" sz="2108" spc="16" dirty="0">
              <a:solidFill>
                <a:srgbClr val="FFFFFF"/>
              </a:solidFill>
              <a:latin typeface="TT Chocolates"/>
            </a:endParaRPr>
          </a:p>
        </p:txBody>
      </p:sp>
      <p:sp>
        <p:nvSpPr>
          <p:cNvPr id="13" name="TextBox 13"/>
          <p:cNvSpPr txBox="1"/>
          <p:nvPr/>
        </p:nvSpPr>
        <p:spPr>
          <a:xfrm>
            <a:off x="10960915" y="5392080"/>
            <a:ext cx="7751347" cy="1283044"/>
          </a:xfrm>
          <a:prstGeom prst="rect">
            <a:avLst/>
          </a:prstGeom>
        </p:spPr>
        <p:txBody>
          <a:bodyPr wrap="square" lIns="0" tIns="0" rIns="0" bIns="0" rtlCol="0" anchor="t">
            <a:spAutoFit/>
          </a:bodyPr>
          <a:lstStyle/>
          <a:p>
            <a:pPr>
              <a:lnSpc>
                <a:spcPts val="10722"/>
              </a:lnSpc>
            </a:pPr>
            <a:r>
              <a:rPr lang="en-US" sz="6600" dirty="0">
                <a:solidFill>
                  <a:srgbClr val="FFFFFF"/>
                </a:solidFill>
                <a:latin typeface="Ara Hamah Alfidaa"/>
              </a:rPr>
              <a:t>Long-Term Dependencies</a:t>
            </a:r>
          </a:p>
        </p:txBody>
      </p:sp>
      <p:sp>
        <p:nvSpPr>
          <p:cNvPr id="14" name="TextBox 14"/>
          <p:cNvSpPr txBox="1"/>
          <p:nvPr/>
        </p:nvSpPr>
        <p:spPr>
          <a:xfrm>
            <a:off x="2651656" y="7104210"/>
            <a:ext cx="5154046" cy="1550424"/>
          </a:xfrm>
          <a:prstGeom prst="rect">
            <a:avLst/>
          </a:prstGeom>
        </p:spPr>
        <p:txBody>
          <a:bodyPr lIns="0" tIns="0" rIns="0" bIns="0" rtlCol="0" anchor="t">
            <a:spAutoFit/>
          </a:bodyPr>
          <a:lstStyle/>
          <a:p>
            <a:pPr>
              <a:lnSpc>
                <a:spcPts val="2952"/>
              </a:lnSpc>
              <a:spcBef>
                <a:spcPct val="0"/>
              </a:spcBef>
            </a:pPr>
            <a:r>
              <a:rPr lang="en-US" sz="2800" spc="16" dirty="0">
                <a:solidFill>
                  <a:srgbClr val="FFFFFF"/>
                </a:solidFill>
                <a:latin typeface="TT Chocolates"/>
              </a:rPr>
              <a:t> Can model and adapt to complex patterns, including seasonality, trends, and other non-linear dynamics.</a:t>
            </a:r>
          </a:p>
        </p:txBody>
      </p:sp>
      <p:sp>
        <p:nvSpPr>
          <p:cNvPr id="15" name="TextBox 15"/>
          <p:cNvSpPr txBox="1"/>
          <p:nvPr/>
        </p:nvSpPr>
        <p:spPr>
          <a:xfrm>
            <a:off x="10979118" y="4627771"/>
            <a:ext cx="6318282" cy="1372171"/>
          </a:xfrm>
          <a:prstGeom prst="rect">
            <a:avLst/>
          </a:prstGeom>
        </p:spPr>
        <p:txBody>
          <a:bodyPr wrap="square" lIns="0" tIns="0" rIns="0" bIns="0" rtlCol="0" anchor="t">
            <a:spAutoFit/>
          </a:bodyPr>
          <a:lstStyle/>
          <a:p>
            <a:pPr>
              <a:lnSpc>
                <a:spcPts val="10722"/>
              </a:lnSpc>
            </a:pPr>
            <a:r>
              <a:rPr lang="en-US" sz="6600" dirty="0">
                <a:solidFill>
                  <a:srgbClr val="FFFFFF"/>
                </a:solidFill>
                <a:latin typeface="Ara Hamah Alfidaa"/>
              </a:rPr>
              <a:t>Capability to Handle</a:t>
            </a:r>
          </a:p>
        </p:txBody>
      </p:sp>
      <p:sp>
        <p:nvSpPr>
          <p:cNvPr id="16" name="Freeform 16"/>
          <p:cNvSpPr/>
          <p:nvPr/>
        </p:nvSpPr>
        <p:spPr>
          <a:xfrm rot="-607588" flipH="1">
            <a:off x="-2379184" y="-643251"/>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17" name="TextBox 13"/>
          <p:cNvSpPr txBox="1"/>
          <p:nvPr/>
        </p:nvSpPr>
        <p:spPr>
          <a:xfrm>
            <a:off x="2625844" y="5617990"/>
            <a:ext cx="7751347" cy="1283044"/>
          </a:xfrm>
          <a:prstGeom prst="rect">
            <a:avLst/>
          </a:prstGeom>
        </p:spPr>
        <p:txBody>
          <a:bodyPr wrap="square" lIns="0" tIns="0" rIns="0" bIns="0" rtlCol="0" anchor="t">
            <a:spAutoFit/>
          </a:bodyPr>
          <a:lstStyle/>
          <a:p>
            <a:pPr>
              <a:lnSpc>
                <a:spcPts val="10722"/>
              </a:lnSpc>
            </a:pPr>
            <a:r>
              <a:rPr lang="en-US" sz="6600" dirty="0">
                <a:solidFill>
                  <a:srgbClr val="FFFFFF"/>
                </a:solidFill>
                <a:latin typeface="Ara Hamah Alfidaa"/>
              </a:rPr>
              <a:t>Patterns</a:t>
            </a:r>
          </a:p>
        </p:txBody>
      </p:sp>
      <p:sp>
        <p:nvSpPr>
          <p:cNvPr id="18" name="TextBox 13"/>
          <p:cNvSpPr txBox="1"/>
          <p:nvPr/>
        </p:nvSpPr>
        <p:spPr>
          <a:xfrm>
            <a:off x="2668786" y="4711941"/>
            <a:ext cx="7751347" cy="1283044"/>
          </a:xfrm>
          <a:prstGeom prst="rect">
            <a:avLst/>
          </a:prstGeom>
        </p:spPr>
        <p:txBody>
          <a:bodyPr wrap="square" lIns="0" tIns="0" rIns="0" bIns="0" rtlCol="0" anchor="t">
            <a:spAutoFit/>
          </a:bodyPr>
          <a:lstStyle/>
          <a:p>
            <a:pPr>
              <a:lnSpc>
                <a:spcPts val="10722"/>
              </a:lnSpc>
            </a:pPr>
            <a:r>
              <a:rPr lang="en-US" sz="6600" dirty="0">
                <a:solidFill>
                  <a:srgbClr val="FFFFFF"/>
                </a:solidFill>
                <a:latin typeface="Ara Hamah Alfidaa"/>
              </a:rPr>
              <a:t>Flexibility with Complex</a:t>
            </a:r>
          </a:p>
        </p:txBody>
      </p:sp>
    </p:spTree>
    <p:extLst>
      <p:ext uri="{BB962C8B-B14F-4D97-AF65-F5344CB8AC3E}">
        <p14:creationId xmlns:p14="http://schemas.microsoft.com/office/powerpoint/2010/main" val="412228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rot="-10800000">
            <a:off x="2308915" y="-8391979"/>
            <a:ext cx="19564260" cy="13895933"/>
          </a:xfrm>
          <a:custGeom>
            <a:avLst/>
            <a:gdLst/>
            <a:ahLst/>
            <a:cxnLst/>
            <a:rect l="l" t="t" r="r" b="b"/>
            <a:pathLst>
              <a:path w="19564260" h="13895933">
                <a:moveTo>
                  <a:pt x="0" y="0"/>
                </a:moveTo>
                <a:lnTo>
                  <a:pt x="19564260" y="0"/>
                </a:lnTo>
                <a:lnTo>
                  <a:pt x="19564260" y="13895933"/>
                </a:lnTo>
                <a:lnTo>
                  <a:pt x="0" y="13895933"/>
                </a:lnTo>
                <a:lnTo>
                  <a:pt x="0" y="0"/>
                </a:lnTo>
                <a:close/>
              </a:path>
            </a:pathLst>
          </a:custGeom>
          <a:blipFill>
            <a:blip r:embed="rId3">
              <a:alphaModFix amt="53000"/>
            </a:blip>
            <a:stretch>
              <a:fillRect/>
            </a:stretch>
          </a:blipFill>
        </p:spPr>
      </p:sp>
      <p:sp>
        <p:nvSpPr>
          <p:cNvPr id="4" name="Freeform 4"/>
          <p:cNvSpPr/>
          <p:nvPr/>
        </p:nvSpPr>
        <p:spPr>
          <a:xfrm rot="-607588" flipH="1">
            <a:off x="15977389" y="-80410"/>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grpSp>
        <p:nvGrpSpPr>
          <p:cNvPr id="5" name="Group 5"/>
          <p:cNvGrpSpPr/>
          <p:nvPr/>
        </p:nvGrpSpPr>
        <p:grpSpPr>
          <a:xfrm>
            <a:off x="1383804" y="4572310"/>
            <a:ext cx="1028064" cy="1767022"/>
            <a:chOff x="0" y="-200025"/>
            <a:chExt cx="1370752" cy="2356029"/>
          </a:xfrm>
        </p:grpSpPr>
        <p:sp>
          <p:nvSpPr>
            <p:cNvPr id="6" name="Freeform 6"/>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200025"/>
              <a:ext cx="1327256" cy="2356029"/>
            </a:xfrm>
            <a:prstGeom prst="rect">
              <a:avLst/>
            </a:prstGeom>
          </p:spPr>
          <p:txBody>
            <a:bodyPr lIns="0" tIns="0" rIns="0" bIns="0" rtlCol="0" anchor="t">
              <a:spAutoFit/>
            </a:bodyPr>
            <a:lstStyle/>
            <a:p>
              <a:pPr algn="ctr">
                <a:lnSpc>
                  <a:spcPts val="14252"/>
                </a:lnSpc>
              </a:pPr>
              <a:r>
                <a:rPr lang="en-US" sz="10180" dirty="0">
                  <a:solidFill>
                    <a:srgbClr val="374F90"/>
                  </a:solidFill>
                  <a:latin typeface="Ara Hamah Alfidaa"/>
                </a:rPr>
                <a:t>5</a:t>
              </a:r>
            </a:p>
          </p:txBody>
        </p:sp>
      </p:grpSp>
      <p:grpSp>
        <p:nvGrpSpPr>
          <p:cNvPr id="8" name="Group 8"/>
          <p:cNvGrpSpPr/>
          <p:nvPr/>
        </p:nvGrpSpPr>
        <p:grpSpPr>
          <a:xfrm>
            <a:off x="9748379" y="4564690"/>
            <a:ext cx="1028064" cy="1767022"/>
            <a:chOff x="0" y="-200025"/>
            <a:chExt cx="1370752" cy="2356029"/>
          </a:xfrm>
        </p:grpSpPr>
        <p:sp>
          <p:nvSpPr>
            <p:cNvPr id="9" name="Freeform 9"/>
            <p:cNvSpPr/>
            <p:nvPr/>
          </p:nvSpPr>
          <p:spPr>
            <a:xfrm rot="-5400000">
              <a:off x="-111573" y="392088"/>
              <a:ext cx="1593898" cy="1370752"/>
            </a:xfrm>
            <a:custGeom>
              <a:avLst/>
              <a:gdLst/>
              <a:ahLst/>
              <a:cxnLst/>
              <a:rect l="l" t="t" r="r" b="b"/>
              <a:pathLst>
                <a:path w="1593898" h="1370752">
                  <a:moveTo>
                    <a:pt x="0" y="0"/>
                  </a:moveTo>
                  <a:lnTo>
                    <a:pt x="1593898" y="0"/>
                  </a:lnTo>
                  <a:lnTo>
                    <a:pt x="1593898" y="1370752"/>
                  </a:lnTo>
                  <a:lnTo>
                    <a:pt x="0" y="1370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0" y="-200025"/>
              <a:ext cx="1327256" cy="2356029"/>
            </a:xfrm>
            <a:prstGeom prst="rect">
              <a:avLst/>
            </a:prstGeom>
          </p:spPr>
          <p:txBody>
            <a:bodyPr lIns="0" tIns="0" rIns="0" bIns="0" rtlCol="0" anchor="t">
              <a:spAutoFit/>
            </a:bodyPr>
            <a:lstStyle/>
            <a:p>
              <a:pPr algn="ctr">
                <a:lnSpc>
                  <a:spcPts val="14252"/>
                </a:lnSpc>
              </a:pPr>
              <a:r>
                <a:rPr lang="en-US" sz="10180" dirty="0">
                  <a:solidFill>
                    <a:srgbClr val="374F90"/>
                  </a:solidFill>
                  <a:latin typeface="Ara Hamah Alfidaa"/>
                </a:rPr>
                <a:t>6</a:t>
              </a:r>
            </a:p>
          </p:txBody>
        </p:sp>
      </p:grpSp>
      <p:sp>
        <p:nvSpPr>
          <p:cNvPr id="11" name="TextBox 11"/>
          <p:cNvSpPr txBox="1"/>
          <p:nvPr/>
        </p:nvSpPr>
        <p:spPr>
          <a:xfrm>
            <a:off x="3105537" y="1741662"/>
            <a:ext cx="12076925" cy="1758238"/>
          </a:xfrm>
          <a:prstGeom prst="rect">
            <a:avLst/>
          </a:prstGeom>
        </p:spPr>
        <p:txBody>
          <a:bodyPr lIns="0" tIns="0" rIns="0" bIns="0" rtlCol="0" anchor="t">
            <a:spAutoFit/>
          </a:bodyPr>
          <a:lstStyle/>
          <a:p>
            <a:pPr algn="ctr">
              <a:lnSpc>
                <a:spcPts val="12696"/>
              </a:lnSpc>
            </a:pPr>
            <a:r>
              <a:rPr lang="en-US" sz="13952" dirty="0">
                <a:solidFill>
                  <a:srgbClr val="FFFFFF"/>
                </a:solidFill>
                <a:latin typeface="Ara Hamah Alfidaa"/>
              </a:rPr>
              <a:t>ADVANTAGES OF LSTM</a:t>
            </a:r>
          </a:p>
        </p:txBody>
      </p:sp>
      <p:sp>
        <p:nvSpPr>
          <p:cNvPr id="12" name="TextBox 12"/>
          <p:cNvSpPr txBox="1"/>
          <p:nvPr/>
        </p:nvSpPr>
        <p:spPr>
          <a:xfrm>
            <a:off x="10979118" y="6598998"/>
            <a:ext cx="5154046" cy="1165704"/>
          </a:xfrm>
          <a:prstGeom prst="rect">
            <a:avLst/>
          </a:prstGeom>
        </p:spPr>
        <p:txBody>
          <a:bodyPr lIns="0" tIns="0" rIns="0" bIns="0" rtlCol="0" anchor="t">
            <a:spAutoFit/>
          </a:bodyPr>
          <a:lstStyle/>
          <a:p>
            <a:pPr>
              <a:lnSpc>
                <a:spcPts val="2952"/>
              </a:lnSpc>
              <a:spcBef>
                <a:spcPct val="0"/>
              </a:spcBef>
            </a:pPr>
            <a:r>
              <a:rPr lang="en-US" sz="2800" spc="16" dirty="0">
                <a:solidFill>
                  <a:srgbClr val="FFFFFF"/>
                </a:solidFill>
                <a:latin typeface="TT Chocolates"/>
              </a:rPr>
              <a:t>More robust to missing data, as it can learn patterns despite some gaps in the data.</a:t>
            </a:r>
            <a:endParaRPr lang="en-US" sz="2108" spc="16" dirty="0">
              <a:solidFill>
                <a:srgbClr val="FFFFFF"/>
              </a:solidFill>
              <a:latin typeface="TT Chocolates"/>
            </a:endParaRPr>
          </a:p>
        </p:txBody>
      </p:sp>
      <p:sp>
        <p:nvSpPr>
          <p:cNvPr id="14" name="TextBox 14"/>
          <p:cNvSpPr txBox="1"/>
          <p:nvPr/>
        </p:nvSpPr>
        <p:spPr>
          <a:xfrm>
            <a:off x="2651656" y="7104210"/>
            <a:ext cx="5154046" cy="1935145"/>
          </a:xfrm>
          <a:prstGeom prst="rect">
            <a:avLst/>
          </a:prstGeom>
        </p:spPr>
        <p:txBody>
          <a:bodyPr lIns="0" tIns="0" rIns="0" bIns="0" rtlCol="0" anchor="t">
            <a:spAutoFit/>
          </a:bodyPr>
          <a:lstStyle/>
          <a:p>
            <a:pPr>
              <a:lnSpc>
                <a:spcPts val="2952"/>
              </a:lnSpc>
              <a:spcBef>
                <a:spcPct val="0"/>
              </a:spcBef>
            </a:pPr>
            <a:r>
              <a:rPr lang="en-US" sz="2800" spc="16" dirty="0">
                <a:solidFill>
                  <a:srgbClr val="FFFFFF"/>
                </a:solidFill>
                <a:latin typeface="TT Chocolates"/>
              </a:rPr>
              <a:t>Can be scaled up with more layers and neurons to improve performance, and can adapt to various types of time series data with different structures.</a:t>
            </a:r>
          </a:p>
        </p:txBody>
      </p:sp>
      <p:sp>
        <p:nvSpPr>
          <p:cNvPr id="15" name="TextBox 15"/>
          <p:cNvSpPr txBox="1"/>
          <p:nvPr/>
        </p:nvSpPr>
        <p:spPr>
          <a:xfrm>
            <a:off x="10979118" y="4627771"/>
            <a:ext cx="6318282" cy="1283044"/>
          </a:xfrm>
          <a:prstGeom prst="rect">
            <a:avLst/>
          </a:prstGeom>
        </p:spPr>
        <p:txBody>
          <a:bodyPr wrap="square" lIns="0" tIns="0" rIns="0" bIns="0" rtlCol="0" anchor="t">
            <a:spAutoFit/>
          </a:bodyPr>
          <a:lstStyle/>
          <a:p>
            <a:pPr>
              <a:lnSpc>
                <a:spcPts val="10722"/>
              </a:lnSpc>
            </a:pPr>
            <a:r>
              <a:rPr lang="en-US" sz="6600" dirty="0">
                <a:solidFill>
                  <a:srgbClr val="FFFFFF"/>
                </a:solidFill>
                <a:latin typeface="Ara Hamah Alfidaa"/>
              </a:rPr>
              <a:t>Handling Missing Data</a:t>
            </a:r>
          </a:p>
        </p:txBody>
      </p:sp>
      <p:sp>
        <p:nvSpPr>
          <p:cNvPr id="16" name="Freeform 16"/>
          <p:cNvSpPr/>
          <p:nvPr/>
        </p:nvSpPr>
        <p:spPr>
          <a:xfrm rot="-607588" flipH="1">
            <a:off x="-2379184" y="-643251"/>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4"/>
            <a:stretch>
              <a:fillRect/>
            </a:stretch>
          </a:blipFill>
        </p:spPr>
      </p:sp>
      <p:sp>
        <p:nvSpPr>
          <p:cNvPr id="17" name="TextBox 13"/>
          <p:cNvSpPr txBox="1"/>
          <p:nvPr/>
        </p:nvSpPr>
        <p:spPr>
          <a:xfrm>
            <a:off x="2625844" y="5617990"/>
            <a:ext cx="7751347" cy="2655214"/>
          </a:xfrm>
          <a:prstGeom prst="rect">
            <a:avLst/>
          </a:prstGeom>
        </p:spPr>
        <p:txBody>
          <a:bodyPr wrap="square" lIns="0" tIns="0" rIns="0" bIns="0" rtlCol="0" anchor="t">
            <a:spAutoFit/>
          </a:bodyPr>
          <a:lstStyle/>
          <a:p>
            <a:pPr>
              <a:lnSpc>
                <a:spcPts val="10722"/>
              </a:lnSpc>
            </a:pPr>
            <a:r>
              <a:rPr lang="en-US" sz="6600" dirty="0">
                <a:solidFill>
                  <a:srgbClr val="FFFFFF"/>
                </a:solidFill>
                <a:latin typeface="Ara Hamah Alfidaa"/>
              </a:rPr>
              <a:t>Adaptability</a:t>
            </a:r>
          </a:p>
          <a:p>
            <a:pPr>
              <a:lnSpc>
                <a:spcPts val="10722"/>
              </a:lnSpc>
            </a:pPr>
            <a:endParaRPr lang="en-US" sz="6600" dirty="0">
              <a:solidFill>
                <a:srgbClr val="FFFFFF"/>
              </a:solidFill>
              <a:latin typeface="Ara Hamah Alfidaa"/>
            </a:endParaRPr>
          </a:p>
        </p:txBody>
      </p:sp>
      <p:sp>
        <p:nvSpPr>
          <p:cNvPr id="18" name="TextBox 13"/>
          <p:cNvSpPr txBox="1"/>
          <p:nvPr/>
        </p:nvSpPr>
        <p:spPr>
          <a:xfrm>
            <a:off x="2668786" y="4711941"/>
            <a:ext cx="7751347" cy="1283044"/>
          </a:xfrm>
          <a:prstGeom prst="rect">
            <a:avLst/>
          </a:prstGeom>
        </p:spPr>
        <p:txBody>
          <a:bodyPr wrap="square" lIns="0" tIns="0" rIns="0" bIns="0" rtlCol="0" anchor="t">
            <a:spAutoFit/>
          </a:bodyPr>
          <a:lstStyle/>
          <a:p>
            <a:pPr>
              <a:lnSpc>
                <a:spcPts val="10722"/>
              </a:lnSpc>
            </a:pPr>
            <a:r>
              <a:rPr lang="en-US" sz="6600" dirty="0">
                <a:solidFill>
                  <a:srgbClr val="FFFFFF"/>
                </a:solidFill>
                <a:latin typeface="Ara Hamah Alfidaa"/>
              </a:rPr>
              <a:t>Scalability and</a:t>
            </a:r>
          </a:p>
        </p:txBody>
      </p:sp>
    </p:spTree>
    <p:extLst>
      <p:ext uri="{BB962C8B-B14F-4D97-AF65-F5344CB8AC3E}">
        <p14:creationId xmlns:p14="http://schemas.microsoft.com/office/powerpoint/2010/main" val="657378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grpSp>
        <p:nvGrpSpPr>
          <p:cNvPr id="3" name="Group 3"/>
          <p:cNvGrpSpPr/>
          <p:nvPr/>
        </p:nvGrpSpPr>
        <p:grpSpPr>
          <a:xfrm>
            <a:off x="7984048" y="2999228"/>
            <a:ext cx="4320118" cy="680410"/>
            <a:chOff x="0" y="0"/>
            <a:chExt cx="1137809" cy="179203"/>
          </a:xfrm>
        </p:grpSpPr>
        <p:sp>
          <p:nvSpPr>
            <p:cNvPr id="4" name="Freeform 4"/>
            <p:cNvSpPr/>
            <p:nvPr/>
          </p:nvSpPr>
          <p:spPr>
            <a:xfrm>
              <a:off x="0" y="0"/>
              <a:ext cx="1137809" cy="179203"/>
            </a:xfrm>
            <a:custGeom>
              <a:avLst/>
              <a:gdLst/>
              <a:ahLst/>
              <a:cxnLst/>
              <a:rect l="l" t="t" r="r" b="b"/>
              <a:pathLst>
                <a:path w="1137809" h="179203">
                  <a:moveTo>
                    <a:pt x="0" y="0"/>
                  </a:moveTo>
                  <a:lnTo>
                    <a:pt x="1137809" y="0"/>
                  </a:lnTo>
                  <a:lnTo>
                    <a:pt x="1137809" y="179203"/>
                  </a:lnTo>
                  <a:lnTo>
                    <a:pt x="0" y="179203"/>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0" y="-104775"/>
              <a:ext cx="1137809" cy="283978"/>
            </a:xfrm>
            <a:prstGeom prst="rect">
              <a:avLst/>
            </a:prstGeom>
          </p:spPr>
          <p:txBody>
            <a:bodyPr lIns="50800" tIns="50800" rIns="50800" bIns="50800" rtlCol="0" anchor="ctr"/>
            <a:lstStyle/>
            <a:p>
              <a:pPr marL="0" lvl="1" indent="0" algn="ctr">
                <a:lnSpc>
                  <a:spcPts val="3706"/>
                </a:lnSpc>
                <a:spcBef>
                  <a:spcPct val="0"/>
                </a:spcBef>
              </a:pPr>
              <a:endParaRPr lang="en-US" sz="2288" dirty="0">
                <a:solidFill>
                  <a:srgbClr val="FFFFFF"/>
                </a:solidFill>
                <a:latin typeface="Poppins Light"/>
              </a:endParaRP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grpSp>
        <p:nvGrpSpPr>
          <p:cNvPr id="7" name="Group 7"/>
          <p:cNvGrpSpPr/>
          <p:nvPr/>
        </p:nvGrpSpPr>
        <p:grpSpPr>
          <a:xfrm>
            <a:off x="7984048" y="4990131"/>
            <a:ext cx="5042621" cy="680410"/>
            <a:chOff x="0" y="0"/>
            <a:chExt cx="1328098" cy="179203"/>
          </a:xfrm>
        </p:grpSpPr>
        <p:sp>
          <p:nvSpPr>
            <p:cNvPr id="8" name="Freeform 8"/>
            <p:cNvSpPr/>
            <p:nvPr/>
          </p:nvSpPr>
          <p:spPr>
            <a:xfrm>
              <a:off x="0" y="0"/>
              <a:ext cx="1328098" cy="179203"/>
            </a:xfrm>
            <a:custGeom>
              <a:avLst/>
              <a:gdLst/>
              <a:ahLst/>
              <a:cxnLst/>
              <a:rect l="l" t="t" r="r" b="b"/>
              <a:pathLst>
                <a:path w="1328098" h="179203">
                  <a:moveTo>
                    <a:pt x="0" y="0"/>
                  </a:moveTo>
                  <a:lnTo>
                    <a:pt x="1328098" y="0"/>
                  </a:lnTo>
                  <a:lnTo>
                    <a:pt x="1328098" y="179203"/>
                  </a:lnTo>
                  <a:lnTo>
                    <a:pt x="0" y="179203"/>
                  </a:lnTo>
                  <a:close/>
                </a:path>
              </a:pathLst>
            </a:custGeom>
            <a:solidFill>
              <a:srgbClr val="000000">
                <a:alpha val="0"/>
              </a:srgbClr>
            </a:solidFill>
            <a:ln w="19050" cap="sq">
              <a:solidFill>
                <a:srgbClr val="FFFFFF"/>
              </a:solidFill>
              <a:prstDash val="solid"/>
              <a:miter/>
            </a:ln>
          </p:spPr>
        </p:sp>
        <p:sp>
          <p:nvSpPr>
            <p:cNvPr id="9" name="TextBox 9"/>
            <p:cNvSpPr txBox="1"/>
            <p:nvPr/>
          </p:nvSpPr>
          <p:spPr>
            <a:xfrm>
              <a:off x="0" y="-104775"/>
              <a:ext cx="1328098"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Enhanced Navigation Systems</a:t>
              </a:r>
            </a:p>
          </p:txBody>
        </p:sp>
      </p:grpSp>
      <p:sp>
        <p:nvSpPr>
          <p:cNvPr id="10" name="Freeform 10"/>
          <p:cNvSpPr/>
          <p:nvPr/>
        </p:nvSpPr>
        <p:spPr>
          <a:xfrm>
            <a:off x="206429" y="5451027"/>
            <a:ext cx="3744887" cy="4114800"/>
          </a:xfrm>
          <a:custGeom>
            <a:avLst/>
            <a:gdLst/>
            <a:ahLst/>
            <a:cxnLst/>
            <a:rect l="l" t="t" r="r" b="b"/>
            <a:pathLst>
              <a:path w="3744887" h="4114800">
                <a:moveTo>
                  <a:pt x="0" y="0"/>
                </a:moveTo>
                <a:lnTo>
                  <a:pt x="3744888" y="0"/>
                </a:lnTo>
                <a:lnTo>
                  <a:pt x="37448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5148635" y="1768530"/>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PROJECT OBJECTIVES</a:t>
            </a:r>
          </a:p>
        </p:txBody>
      </p:sp>
      <p:sp>
        <p:nvSpPr>
          <p:cNvPr id="12" name="TextBox 12"/>
          <p:cNvSpPr txBox="1"/>
          <p:nvPr/>
        </p:nvSpPr>
        <p:spPr>
          <a:xfrm>
            <a:off x="7984049" y="3926850"/>
            <a:ext cx="7484552" cy="745076"/>
          </a:xfrm>
          <a:prstGeom prst="rect">
            <a:avLst/>
          </a:prstGeom>
        </p:spPr>
        <p:txBody>
          <a:bodyPr wrap="square" lIns="0" tIns="0" rIns="0" bIns="0" rtlCol="0" anchor="t">
            <a:spAutoFit/>
          </a:bodyPr>
          <a:lstStyle/>
          <a:p>
            <a:pPr>
              <a:lnSpc>
                <a:spcPts val="2999"/>
              </a:lnSpc>
            </a:pPr>
            <a:r>
              <a:rPr lang="en-US" sz="2000" dirty="0">
                <a:solidFill>
                  <a:srgbClr val="FFFFFF"/>
                </a:solidFill>
                <a:latin typeface="Poppins Light"/>
              </a:rPr>
              <a:t>Provides precise short term and long term traffic predictions to assist in traffic management and planning. </a:t>
            </a:r>
          </a:p>
        </p:txBody>
      </p:sp>
      <p:sp>
        <p:nvSpPr>
          <p:cNvPr id="13" name="TextBox 13"/>
          <p:cNvSpPr txBox="1"/>
          <p:nvPr/>
        </p:nvSpPr>
        <p:spPr>
          <a:xfrm>
            <a:off x="7984048" y="5918191"/>
            <a:ext cx="8105145" cy="729906"/>
          </a:xfrm>
          <a:prstGeom prst="rect">
            <a:avLst/>
          </a:prstGeom>
        </p:spPr>
        <p:txBody>
          <a:bodyPr lIns="0" tIns="0" rIns="0" bIns="0" rtlCol="0" anchor="t">
            <a:spAutoFit/>
          </a:bodyPr>
          <a:lstStyle/>
          <a:p>
            <a:pPr algn="l">
              <a:lnSpc>
                <a:spcPts val="2999"/>
              </a:lnSpc>
            </a:pPr>
            <a:r>
              <a:rPr lang="en-US" sz="1851" dirty="0">
                <a:solidFill>
                  <a:srgbClr val="FFFFFF"/>
                </a:solidFill>
                <a:latin typeface="Poppins Light"/>
              </a:rPr>
              <a:t>Improve the accuracy of navigation and routing systems by integrating reliable traffic predictions.</a:t>
            </a:r>
          </a:p>
        </p:txBody>
      </p:sp>
      <p:grpSp>
        <p:nvGrpSpPr>
          <p:cNvPr id="14" name="Group 14"/>
          <p:cNvGrpSpPr/>
          <p:nvPr/>
        </p:nvGrpSpPr>
        <p:grpSpPr>
          <a:xfrm>
            <a:off x="7984048" y="7168223"/>
            <a:ext cx="4320118" cy="680410"/>
            <a:chOff x="0" y="0"/>
            <a:chExt cx="1137809" cy="179203"/>
          </a:xfrm>
        </p:grpSpPr>
        <p:sp>
          <p:nvSpPr>
            <p:cNvPr id="15" name="Freeform 15"/>
            <p:cNvSpPr/>
            <p:nvPr/>
          </p:nvSpPr>
          <p:spPr>
            <a:xfrm>
              <a:off x="0" y="0"/>
              <a:ext cx="1137809" cy="179203"/>
            </a:xfrm>
            <a:custGeom>
              <a:avLst/>
              <a:gdLst/>
              <a:ahLst/>
              <a:cxnLst/>
              <a:rect l="l" t="t" r="r" b="b"/>
              <a:pathLst>
                <a:path w="1137809" h="179203">
                  <a:moveTo>
                    <a:pt x="0" y="0"/>
                  </a:moveTo>
                  <a:lnTo>
                    <a:pt x="1137809" y="0"/>
                  </a:lnTo>
                  <a:lnTo>
                    <a:pt x="1137809" y="179203"/>
                  </a:lnTo>
                  <a:lnTo>
                    <a:pt x="0" y="179203"/>
                  </a:lnTo>
                  <a:close/>
                </a:path>
              </a:pathLst>
            </a:custGeom>
            <a:solidFill>
              <a:srgbClr val="000000">
                <a:alpha val="0"/>
              </a:srgbClr>
            </a:solidFill>
            <a:ln w="19050" cap="sq">
              <a:solidFill>
                <a:srgbClr val="FFFFFF"/>
              </a:solidFill>
              <a:prstDash val="solid"/>
              <a:miter/>
            </a:ln>
          </p:spPr>
        </p:sp>
        <p:sp>
          <p:nvSpPr>
            <p:cNvPr id="16" name="TextBox 16"/>
            <p:cNvSpPr txBox="1"/>
            <p:nvPr/>
          </p:nvSpPr>
          <p:spPr>
            <a:xfrm>
              <a:off x="0" y="-104775"/>
              <a:ext cx="1137809"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Data-Driven Urban Planning</a:t>
              </a:r>
            </a:p>
          </p:txBody>
        </p:sp>
      </p:grpSp>
      <p:sp>
        <p:nvSpPr>
          <p:cNvPr id="17" name="TextBox 17"/>
          <p:cNvSpPr txBox="1"/>
          <p:nvPr/>
        </p:nvSpPr>
        <p:spPr>
          <a:xfrm>
            <a:off x="7984048" y="8007202"/>
            <a:ext cx="8105145" cy="1472856"/>
          </a:xfrm>
          <a:prstGeom prst="rect">
            <a:avLst/>
          </a:prstGeom>
        </p:spPr>
        <p:txBody>
          <a:bodyPr lIns="0" tIns="0" rIns="0" bIns="0" rtlCol="0" anchor="t">
            <a:spAutoFit/>
          </a:bodyPr>
          <a:lstStyle/>
          <a:p>
            <a:pPr algn="l">
              <a:lnSpc>
                <a:spcPts val="2999"/>
              </a:lnSpc>
            </a:pPr>
            <a:r>
              <a:rPr lang="en-US" sz="1851">
                <a:solidFill>
                  <a:srgbClr val="FFFFFF"/>
                </a:solidFill>
                <a:latin typeface="Poppins Light"/>
              </a:rPr>
              <a:t>Support urban planners in designing better road networks and infrastructure projects based on traffic flow predictions.</a:t>
            </a:r>
          </a:p>
          <a:p>
            <a:pPr algn="l">
              <a:lnSpc>
                <a:spcPts val="2999"/>
              </a:lnSpc>
            </a:pPr>
            <a:endParaRPr lang="en-US" sz="1851">
              <a:solidFill>
                <a:srgbClr val="FFFFFF"/>
              </a:solidFill>
              <a:latin typeface="Poppins Light"/>
            </a:endParaRPr>
          </a:p>
          <a:p>
            <a:pPr algn="l">
              <a:lnSpc>
                <a:spcPts val="2999"/>
              </a:lnSpc>
            </a:pPr>
            <a:endParaRPr lang="en-US" sz="1851">
              <a:solidFill>
                <a:srgbClr val="FFFFFF"/>
              </a:solidFill>
              <a:latin typeface="Poppins Light"/>
            </a:endParaRPr>
          </a:p>
        </p:txBody>
      </p:sp>
      <p:sp>
        <p:nvSpPr>
          <p:cNvPr id="18" name="Rectangle 17"/>
          <p:cNvSpPr/>
          <p:nvPr/>
        </p:nvSpPr>
        <p:spPr>
          <a:xfrm>
            <a:off x="7984048" y="2985915"/>
            <a:ext cx="4270721" cy="566822"/>
          </a:xfrm>
          <a:prstGeom prst="rect">
            <a:avLst/>
          </a:prstGeom>
        </p:spPr>
        <p:txBody>
          <a:bodyPr wrap="none">
            <a:spAutoFit/>
          </a:bodyPr>
          <a:lstStyle/>
          <a:p>
            <a:pPr marL="0" lvl="1" indent="0" algn="ctr">
              <a:lnSpc>
                <a:spcPts val="3706"/>
              </a:lnSpc>
              <a:spcBef>
                <a:spcPct val="0"/>
              </a:spcBef>
            </a:pPr>
            <a:r>
              <a:rPr lang="en-US" sz="2288" dirty="0">
                <a:solidFill>
                  <a:srgbClr val="FFFFFF"/>
                </a:solidFill>
                <a:latin typeface="Poppins Light"/>
              </a:rPr>
              <a:t>Accurate Traffic Forecasting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grpSp>
        <p:nvGrpSpPr>
          <p:cNvPr id="3" name="Group 3"/>
          <p:cNvGrpSpPr/>
          <p:nvPr/>
        </p:nvGrpSpPr>
        <p:grpSpPr>
          <a:xfrm>
            <a:off x="7984048" y="2999228"/>
            <a:ext cx="4320118" cy="680410"/>
            <a:chOff x="0" y="0"/>
            <a:chExt cx="1137809" cy="179203"/>
          </a:xfrm>
        </p:grpSpPr>
        <p:sp>
          <p:nvSpPr>
            <p:cNvPr id="4" name="Freeform 4"/>
            <p:cNvSpPr/>
            <p:nvPr/>
          </p:nvSpPr>
          <p:spPr>
            <a:xfrm>
              <a:off x="0" y="0"/>
              <a:ext cx="1137809" cy="179203"/>
            </a:xfrm>
            <a:custGeom>
              <a:avLst/>
              <a:gdLst/>
              <a:ahLst/>
              <a:cxnLst/>
              <a:rect l="l" t="t" r="r" b="b"/>
              <a:pathLst>
                <a:path w="1137809" h="179203">
                  <a:moveTo>
                    <a:pt x="0" y="0"/>
                  </a:moveTo>
                  <a:lnTo>
                    <a:pt x="1137809" y="0"/>
                  </a:lnTo>
                  <a:lnTo>
                    <a:pt x="1137809" y="179203"/>
                  </a:lnTo>
                  <a:lnTo>
                    <a:pt x="0" y="179203"/>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0" y="-104775"/>
              <a:ext cx="1137809" cy="283978"/>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rPr>
                <a:t>Resource Optimization</a:t>
              </a: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grpSp>
        <p:nvGrpSpPr>
          <p:cNvPr id="7" name="Group 7"/>
          <p:cNvGrpSpPr/>
          <p:nvPr/>
        </p:nvGrpSpPr>
        <p:grpSpPr>
          <a:xfrm>
            <a:off x="7984048" y="4990131"/>
            <a:ext cx="5042621" cy="680410"/>
            <a:chOff x="0" y="0"/>
            <a:chExt cx="1328098" cy="179203"/>
          </a:xfrm>
        </p:grpSpPr>
        <p:sp>
          <p:nvSpPr>
            <p:cNvPr id="8" name="Freeform 8"/>
            <p:cNvSpPr/>
            <p:nvPr/>
          </p:nvSpPr>
          <p:spPr>
            <a:xfrm>
              <a:off x="0" y="0"/>
              <a:ext cx="1328098" cy="179203"/>
            </a:xfrm>
            <a:custGeom>
              <a:avLst/>
              <a:gdLst/>
              <a:ahLst/>
              <a:cxnLst/>
              <a:rect l="l" t="t" r="r" b="b"/>
              <a:pathLst>
                <a:path w="1328098" h="179203">
                  <a:moveTo>
                    <a:pt x="0" y="0"/>
                  </a:moveTo>
                  <a:lnTo>
                    <a:pt x="1328098" y="0"/>
                  </a:lnTo>
                  <a:lnTo>
                    <a:pt x="1328098" y="179203"/>
                  </a:lnTo>
                  <a:lnTo>
                    <a:pt x="0" y="179203"/>
                  </a:lnTo>
                  <a:close/>
                </a:path>
              </a:pathLst>
            </a:custGeom>
            <a:solidFill>
              <a:srgbClr val="000000">
                <a:alpha val="0"/>
              </a:srgbClr>
            </a:solidFill>
            <a:ln w="19050" cap="sq">
              <a:solidFill>
                <a:srgbClr val="FFFFFF"/>
              </a:solidFill>
              <a:prstDash val="solid"/>
              <a:miter/>
            </a:ln>
          </p:spPr>
        </p:sp>
        <p:sp>
          <p:nvSpPr>
            <p:cNvPr id="9" name="TextBox 9"/>
            <p:cNvSpPr txBox="1"/>
            <p:nvPr/>
          </p:nvSpPr>
          <p:spPr>
            <a:xfrm>
              <a:off x="0" y="-104775"/>
              <a:ext cx="1328098"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Trend and Seasonality Analysis</a:t>
              </a:r>
            </a:p>
          </p:txBody>
        </p:sp>
      </p:grpSp>
      <p:sp>
        <p:nvSpPr>
          <p:cNvPr id="10" name="Freeform 10"/>
          <p:cNvSpPr/>
          <p:nvPr/>
        </p:nvSpPr>
        <p:spPr>
          <a:xfrm>
            <a:off x="206429" y="5451027"/>
            <a:ext cx="3744887" cy="4114800"/>
          </a:xfrm>
          <a:custGeom>
            <a:avLst/>
            <a:gdLst/>
            <a:ahLst/>
            <a:cxnLst/>
            <a:rect l="l" t="t" r="r" b="b"/>
            <a:pathLst>
              <a:path w="3744887" h="4114800">
                <a:moveTo>
                  <a:pt x="0" y="0"/>
                </a:moveTo>
                <a:lnTo>
                  <a:pt x="3744888" y="0"/>
                </a:lnTo>
                <a:lnTo>
                  <a:pt x="37448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5148635" y="1768530"/>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PROJECT OBJECTIVES</a:t>
            </a:r>
          </a:p>
        </p:txBody>
      </p:sp>
      <p:sp>
        <p:nvSpPr>
          <p:cNvPr id="12" name="TextBox 12"/>
          <p:cNvSpPr txBox="1"/>
          <p:nvPr/>
        </p:nvSpPr>
        <p:spPr>
          <a:xfrm>
            <a:off x="7984048" y="3926850"/>
            <a:ext cx="8105145" cy="739754"/>
          </a:xfrm>
          <a:prstGeom prst="rect">
            <a:avLst/>
          </a:prstGeom>
        </p:spPr>
        <p:txBody>
          <a:bodyPr lIns="0" tIns="0" rIns="0" bIns="0" rtlCol="0" anchor="t">
            <a:spAutoFit/>
          </a:bodyPr>
          <a:lstStyle/>
          <a:p>
            <a:pPr>
              <a:lnSpc>
                <a:spcPts val="2999"/>
              </a:lnSpc>
            </a:pPr>
            <a:r>
              <a:rPr lang="en-US" sz="1851" dirty="0">
                <a:solidFill>
                  <a:srgbClr val="FFFFFF"/>
                </a:solidFill>
                <a:latin typeface="Poppins Light"/>
              </a:rPr>
              <a:t>Assist in the efficient allocation of traffic management resources, such as traffic signals and road maintenance crews.</a:t>
            </a:r>
          </a:p>
        </p:txBody>
      </p:sp>
      <p:sp>
        <p:nvSpPr>
          <p:cNvPr id="13" name="TextBox 13"/>
          <p:cNvSpPr txBox="1"/>
          <p:nvPr/>
        </p:nvSpPr>
        <p:spPr>
          <a:xfrm>
            <a:off x="7984048" y="5918191"/>
            <a:ext cx="8105145" cy="729906"/>
          </a:xfrm>
          <a:prstGeom prst="rect">
            <a:avLst/>
          </a:prstGeom>
        </p:spPr>
        <p:txBody>
          <a:bodyPr lIns="0" tIns="0" rIns="0" bIns="0" rtlCol="0" anchor="t">
            <a:spAutoFit/>
          </a:bodyPr>
          <a:lstStyle/>
          <a:p>
            <a:pPr algn="l">
              <a:lnSpc>
                <a:spcPts val="2999"/>
              </a:lnSpc>
            </a:pPr>
            <a:r>
              <a:rPr lang="en-US" sz="1851">
                <a:solidFill>
                  <a:srgbClr val="FFFFFF"/>
                </a:solidFill>
                <a:latin typeface="Poppins Light"/>
              </a:rPr>
              <a:t>Identify and model underlying trends and seasonal variations in traffic flow to optimize traffic control measures.</a:t>
            </a:r>
          </a:p>
        </p:txBody>
      </p:sp>
      <p:grpSp>
        <p:nvGrpSpPr>
          <p:cNvPr id="14" name="Group 14"/>
          <p:cNvGrpSpPr/>
          <p:nvPr/>
        </p:nvGrpSpPr>
        <p:grpSpPr>
          <a:xfrm>
            <a:off x="7984048" y="6981472"/>
            <a:ext cx="4320118" cy="680410"/>
            <a:chOff x="0" y="0"/>
            <a:chExt cx="1137809" cy="179203"/>
          </a:xfrm>
        </p:grpSpPr>
        <p:sp>
          <p:nvSpPr>
            <p:cNvPr id="15" name="Freeform 15"/>
            <p:cNvSpPr/>
            <p:nvPr/>
          </p:nvSpPr>
          <p:spPr>
            <a:xfrm>
              <a:off x="0" y="0"/>
              <a:ext cx="1137809" cy="179203"/>
            </a:xfrm>
            <a:custGeom>
              <a:avLst/>
              <a:gdLst/>
              <a:ahLst/>
              <a:cxnLst/>
              <a:rect l="l" t="t" r="r" b="b"/>
              <a:pathLst>
                <a:path w="1137809" h="179203">
                  <a:moveTo>
                    <a:pt x="0" y="0"/>
                  </a:moveTo>
                  <a:lnTo>
                    <a:pt x="1137809" y="0"/>
                  </a:lnTo>
                  <a:lnTo>
                    <a:pt x="1137809" y="179203"/>
                  </a:lnTo>
                  <a:lnTo>
                    <a:pt x="0" y="179203"/>
                  </a:lnTo>
                  <a:close/>
                </a:path>
              </a:pathLst>
            </a:custGeom>
            <a:solidFill>
              <a:srgbClr val="000000">
                <a:alpha val="0"/>
              </a:srgbClr>
            </a:solidFill>
            <a:ln w="19050" cap="sq">
              <a:solidFill>
                <a:srgbClr val="FFFFFF"/>
              </a:solidFill>
              <a:prstDash val="solid"/>
              <a:miter/>
            </a:ln>
          </p:spPr>
        </p:sp>
        <p:sp>
          <p:nvSpPr>
            <p:cNvPr id="16" name="TextBox 16"/>
            <p:cNvSpPr txBox="1"/>
            <p:nvPr/>
          </p:nvSpPr>
          <p:spPr>
            <a:xfrm>
              <a:off x="0" y="-104775"/>
              <a:ext cx="1137809"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Congestion Reduction</a:t>
              </a:r>
            </a:p>
          </p:txBody>
        </p:sp>
      </p:grpSp>
      <p:sp>
        <p:nvSpPr>
          <p:cNvPr id="17" name="TextBox 17"/>
          <p:cNvSpPr txBox="1"/>
          <p:nvPr/>
        </p:nvSpPr>
        <p:spPr>
          <a:xfrm>
            <a:off x="7984048" y="8007202"/>
            <a:ext cx="8105145" cy="729906"/>
          </a:xfrm>
          <a:prstGeom prst="rect">
            <a:avLst/>
          </a:prstGeom>
        </p:spPr>
        <p:txBody>
          <a:bodyPr lIns="0" tIns="0" rIns="0" bIns="0" rtlCol="0" anchor="t">
            <a:spAutoFit/>
          </a:bodyPr>
          <a:lstStyle/>
          <a:p>
            <a:pPr algn="l">
              <a:lnSpc>
                <a:spcPts val="2999"/>
              </a:lnSpc>
            </a:pPr>
            <a:r>
              <a:rPr lang="en-US" sz="1851">
                <a:solidFill>
                  <a:srgbClr val="FFFFFF"/>
                </a:solidFill>
                <a:latin typeface="Poppins Light"/>
              </a:rPr>
              <a:t>Predict periods of traffic congestion to implement proactive measures and reduce traffic jams.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sp>
      <p:sp>
        <p:nvSpPr>
          <p:cNvPr id="12" name="TextBox 12"/>
          <p:cNvSpPr txBox="1"/>
          <p:nvPr/>
        </p:nvSpPr>
        <p:spPr>
          <a:xfrm>
            <a:off x="1701691" y="962515"/>
            <a:ext cx="14604672" cy="1923604"/>
          </a:xfrm>
          <a:prstGeom prst="rect">
            <a:avLst/>
          </a:prstGeom>
        </p:spPr>
        <p:txBody>
          <a:bodyPr lIns="0" tIns="0" rIns="0" bIns="0" rtlCol="0" anchor="t">
            <a:spAutoFit/>
          </a:bodyPr>
          <a:lstStyle/>
          <a:p>
            <a:pPr marL="0" lvl="0" indent="0" algn="ctr">
              <a:lnSpc>
                <a:spcPts val="7490"/>
              </a:lnSpc>
              <a:spcBef>
                <a:spcPct val="0"/>
              </a:spcBef>
            </a:pPr>
            <a:r>
              <a:rPr lang="en-US" sz="10403" dirty="0">
                <a:solidFill>
                  <a:schemeClr val="bg1"/>
                </a:solidFill>
                <a:latin typeface="Computer Says No"/>
              </a:rPr>
              <a:t>CHALLENGES WITH CURRENT TRAFFIC FLOW PREDICTION SYSTEMS</a:t>
            </a:r>
          </a:p>
        </p:txBody>
      </p:sp>
      <p:sp>
        <p:nvSpPr>
          <p:cNvPr id="13" name="TextBox 13"/>
          <p:cNvSpPr txBox="1"/>
          <p:nvPr/>
        </p:nvSpPr>
        <p:spPr>
          <a:xfrm>
            <a:off x="2791709" y="5652187"/>
            <a:ext cx="3755886" cy="1038746"/>
          </a:xfrm>
          <a:prstGeom prst="rect">
            <a:avLst/>
          </a:prstGeom>
        </p:spPr>
        <p:txBody>
          <a:bodyPr lIns="0" tIns="0" rIns="0" bIns="0" rtlCol="0" anchor="t">
            <a:spAutoFit/>
          </a:bodyPr>
          <a:lstStyle/>
          <a:p>
            <a:pPr algn="ctr">
              <a:lnSpc>
                <a:spcPts val="2712"/>
              </a:lnSpc>
            </a:pPr>
            <a:r>
              <a:rPr lang="en-US" sz="3766" dirty="0">
                <a:solidFill>
                  <a:schemeClr val="accent2">
                    <a:lumMod val="50000"/>
                  </a:schemeClr>
                </a:solidFill>
                <a:latin typeface="Computer Says No"/>
              </a:rPr>
              <a:t>DATA QUALITY AND AVAILABILITY</a:t>
            </a:r>
          </a:p>
          <a:p>
            <a:pPr marL="0" lvl="0" indent="0" algn="ctr">
              <a:lnSpc>
                <a:spcPts val="2712"/>
              </a:lnSpc>
              <a:spcBef>
                <a:spcPct val="0"/>
              </a:spcBef>
            </a:pPr>
            <a:endParaRPr lang="en-US" sz="3766" dirty="0">
              <a:solidFill>
                <a:srgbClr val="BF78FE"/>
              </a:solidFill>
              <a:latin typeface="Computer Says No"/>
            </a:endParaRPr>
          </a:p>
        </p:txBody>
      </p:sp>
      <p:sp>
        <p:nvSpPr>
          <p:cNvPr id="14" name="TextBox 14"/>
          <p:cNvSpPr txBox="1"/>
          <p:nvPr/>
        </p:nvSpPr>
        <p:spPr>
          <a:xfrm>
            <a:off x="2741593" y="6283256"/>
            <a:ext cx="3773569" cy="3403903"/>
          </a:xfrm>
          <a:prstGeom prst="rect">
            <a:avLst/>
          </a:prstGeom>
        </p:spPr>
        <p:txBody>
          <a:bodyPr lIns="0" tIns="0" rIns="0" bIns="0" rtlCol="0" anchor="t">
            <a:spAutoFit/>
          </a:bodyPr>
          <a:lstStyle/>
          <a:p>
            <a:pPr marL="403987" lvl="1" indent="-201994" algn="ctr">
              <a:lnSpc>
                <a:spcPts val="3031"/>
              </a:lnSpc>
              <a:buFont typeface="Arial"/>
              <a:buChar char="•"/>
            </a:pPr>
            <a:r>
              <a:rPr lang="en-US" sz="1871">
                <a:solidFill>
                  <a:srgbClr val="FFFFFF"/>
                </a:solidFill>
                <a:latin typeface="Poppins Light"/>
              </a:rPr>
              <a:t>Existing systems face issues with incomplete or noisy data, impacting prediction accuracy.</a:t>
            </a:r>
          </a:p>
          <a:p>
            <a:pPr marL="403987" lvl="1" indent="-201994" algn="ctr">
              <a:lnSpc>
                <a:spcPts val="3031"/>
              </a:lnSpc>
              <a:buFont typeface="Arial"/>
              <a:buChar char="•"/>
            </a:pPr>
            <a:r>
              <a:rPr lang="en-US" sz="1871">
                <a:solidFill>
                  <a:srgbClr val="FFFFFF"/>
                </a:solidFill>
                <a:latin typeface="Poppins Light"/>
              </a:rPr>
              <a:t>Real-time data integration is often lacking, leading to delays and inaccuracies in forecasts.</a:t>
            </a:r>
          </a:p>
          <a:p>
            <a:pPr algn="ctr">
              <a:lnSpc>
                <a:spcPts val="3031"/>
              </a:lnSpc>
            </a:pPr>
            <a:endParaRPr lang="en-US" sz="1871">
              <a:solidFill>
                <a:srgbClr val="FFFFFF"/>
              </a:solidFill>
              <a:latin typeface="Poppins Light"/>
            </a:endParaRPr>
          </a:p>
        </p:txBody>
      </p:sp>
      <p:sp>
        <p:nvSpPr>
          <p:cNvPr id="15" name="TextBox 15"/>
          <p:cNvSpPr txBox="1"/>
          <p:nvPr/>
        </p:nvSpPr>
        <p:spPr>
          <a:xfrm>
            <a:off x="7679614" y="5642662"/>
            <a:ext cx="3605636" cy="666849"/>
          </a:xfrm>
          <a:prstGeom prst="rect">
            <a:avLst/>
          </a:prstGeom>
        </p:spPr>
        <p:txBody>
          <a:bodyPr lIns="0" tIns="0" rIns="0" bIns="0" rtlCol="0" anchor="t">
            <a:spAutoFit/>
          </a:bodyPr>
          <a:lstStyle/>
          <a:p>
            <a:pPr marL="0" lvl="0" indent="0" algn="ctr">
              <a:lnSpc>
                <a:spcPts val="2624"/>
              </a:lnSpc>
              <a:spcBef>
                <a:spcPct val="0"/>
              </a:spcBef>
            </a:pPr>
            <a:r>
              <a:rPr lang="en-US" sz="3644" dirty="0">
                <a:solidFill>
                  <a:schemeClr val="accent2">
                    <a:lumMod val="50000"/>
                  </a:schemeClr>
                </a:solidFill>
                <a:latin typeface="Computer Says No"/>
              </a:rPr>
              <a:t>COMPLEXITY OF TRAFFIC DYNAMICS</a:t>
            </a:r>
          </a:p>
        </p:txBody>
      </p:sp>
      <p:sp>
        <p:nvSpPr>
          <p:cNvPr id="16" name="TextBox 16"/>
          <p:cNvSpPr txBox="1"/>
          <p:nvPr/>
        </p:nvSpPr>
        <p:spPr>
          <a:xfrm>
            <a:off x="13059111" y="5522312"/>
            <a:ext cx="2542738" cy="795089"/>
          </a:xfrm>
          <a:prstGeom prst="rect">
            <a:avLst/>
          </a:prstGeom>
        </p:spPr>
        <p:txBody>
          <a:bodyPr lIns="0" tIns="0" rIns="0" bIns="0" rtlCol="0" anchor="t">
            <a:spAutoFit/>
          </a:bodyPr>
          <a:lstStyle/>
          <a:p>
            <a:pPr marL="0" lvl="0" indent="0" algn="ctr">
              <a:lnSpc>
                <a:spcPts val="3108"/>
              </a:lnSpc>
              <a:spcBef>
                <a:spcPct val="0"/>
              </a:spcBef>
            </a:pPr>
            <a:r>
              <a:rPr lang="en-US" sz="4317" dirty="0">
                <a:solidFill>
                  <a:schemeClr val="accent2">
                    <a:lumMod val="50000"/>
                  </a:schemeClr>
                </a:solidFill>
                <a:latin typeface="Computer Says No"/>
              </a:rPr>
              <a:t>SCALABILITY CONCERNS</a:t>
            </a:r>
          </a:p>
        </p:txBody>
      </p:sp>
      <p:sp>
        <p:nvSpPr>
          <p:cNvPr id="17" name="TextBox 17"/>
          <p:cNvSpPr txBox="1"/>
          <p:nvPr/>
        </p:nvSpPr>
        <p:spPr>
          <a:xfrm>
            <a:off x="7491966" y="6566861"/>
            <a:ext cx="3854176" cy="2691439"/>
          </a:xfrm>
          <a:prstGeom prst="rect">
            <a:avLst/>
          </a:prstGeom>
        </p:spPr>
        <p:txBody>
          <a:bodyPr lIns="0" tIns="0" rIns="0" bIns="0" rtlCol="0" anchor="t">
            <a:spAutoFit/>
          </a:bodyPr>
          <a:lstStyle/>
          <a:p>
            <a:pPr marL="412617" lvl="1" indent="-206308" algn="ctr">
              <a:lnSpc>
                <a:spcPts val="3096"/>
              </a:lnSpc>
              <a:buFont typeface="Arial"/>
              <a:buChar char="•"/>
            </a:pPr>
            <a:r>
              <a:rPr lang="en-US" sz="1911">
                <a:solidFill>
                  <a:srgbClr val="FFFFFF"/>
                </a:solidFill>
                <a:latin typeface="Poppins Light"/>
              </a:rPr>
              <a:t>Numerous factors influence traffic flow, posing modeling challenges.</a:t>
            </a:r>
          </a:p>
          <a:p>
            <a:pPr marL="412617" lvl="1" indent="-206308" algn="ctr">
              <a:lnSpc>
                <a:spcPts val="3096"/>
              </a:lnSpc>
              <a:buFont typeface="Arial"/>
              <a:buChar char="•"/>
            </a:pPr>
            <a:r>
              <a:rPr lang="en-US" sz="1911">
                <a:solidFill>
                  <a:srgbClr val="FFFFFF"/>
                </a:solidFill>
                <a:latin typeface="Poppins Light"/>
              </a:rPr>
              <a:t>Non-linear and chaotic behaviors make accurate prediction difficult.</a:t>
            </a:r>
          </a:p>
          <a:p>
            <a:pPr algn="ctr">
              <a:lnSpc>
                <a:spcPts val="3096"/>
              </a:lnSpc>
            </a:pPr>
            <a:endParaRPr lang="en-US" sz="1911">
              <a:solidFill>
                <a:srgbClr val="FFFFFF"/>
              </a:solidFill>
              <a:latin typeface="Poppins Light"/>
            </a:endParaRPr>
          </a:p>
        </p:txBody>
      </p:sp>
      <p:sp>
        <p:nvSpPr>
          <p:cNvPr id="18" name="TextBox 18"/>
          <p:cNvSpPr txBox="1"/>
          <p:nvPr/>
        </p:nvSpPr>
        <p:spPr>
          <a:xfrm>
            <a:off x="12512521" y="6435656"/>
            <a:ext cx="3605636" cy="2161543"/>
          </a:xfrm>
          <a:prstGeom prst="rect">
            <a:avLst/>
          </a:prstGeom>
        </p:spPr>
        <p:txBody>
          <a:bodyPr lIns="0" tIns="0" rIns="0" bIns="0" rtlCol="0" anchor="t">
            <a:spAutoFit/>
          </a:bodyPr>
          <a:lstStyle/>
          <a:p>
            <a:pPr marL="386009" lvl="1" indent="-193004" algn="ctr">
              <a:lnSpc>
                <a:spcPts val="2896"/>
              </a:lnSpc>
              <a:buFont typeface="Arial"/>
              <a:buChar char="•"/>
            </a:pPr>
            <a:r>
              <a:rPr lang="en-US" sz="1787">
                <a:solidFill>
                  <a:srgbClr val="FFFFFF"/>
                </a:solidFill>
                <a:latin typeface="Poppins Light"/>
              </a:rPr>
              <a:t>Handling large data volumes requires significant computational resources.</a:t>
            </a:r>
          </a:p>
          <a:p>
            <a:pPr marL="386009" lvl="1" indent="-193004" algn="ctr">
              <a:lnSpc>
                <a:spcPts val="2896"/>
              </a:lnSpc>
              <a:buFont typeface="Arial"/>
              <a:buChar char="•"/>
            </a:pPr>
            <a:r>
              <a:rPr lang="en-US" sz="1787">
                <a:solidFill>
                  <a:srgbClr val="FFFFFF"/>
                </a:solidFill>
                <a:latin typeface="Poppins Light"/>
              </a:rPr>
              <a:t>Current systems may struggle to scale effectively.</a:t>
            </a:r>
          </a:p>
          <a:p>
            <a:pPr algn="ctr">
              <a:lnSpc>
                <a:spcPts val="2896"/>
              </a:lnSpc>
            </a:pPr>
            <a:endParaRPr lang="en-US" sz="1787">
              <a:solidFill>
                <a:srgbClr val="FFFFFF"/>
              </a:solidFill>
              <a:latin typeface="Poppi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758561" y="5480883"/>
            <a:ext cx="9074405" cy="4174226"/>
          </a:xfrm>
          <a:custGeom>
            <a:avLst/>
            <a:gdLst/>
            <a:ahLst/>
            <a:cxnLst/>
            <a:rect l="l" t="t" r="r" b="b"/>
            <a:pathLst>
              <a:path w="9074405" h="4174226">
                <a:moveTo>
                  <a:pt x="0" y="0"/>
                </a:moveTo>
                <a:lnTo>
                  <a:pt x="9074406" y="0"/>
                </a:lnTo>
                <a:lnTo>
                  <a:pt x="9074406" y="4174226"/>
                </a:lnTo>
                <a:lnTo>
                  <a:pt x="0" y="4174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7456788"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116990" y="0"/>
            <a:ext cx="4817598" cy="4184142"/>
          </a:xfrm>
          <a:custGeom>
            <a:avLst/>
            <a:gdLst/>
            <a:ahLst/>
            <a:cxnLst/>
            <a:rect l="l" t="t" r="r" b="b"/>
            <a:pathLst>
              <a:path w="4817598" h="4184142">
                <a:moveTo>
                  <a:pt x="0" y="0"/>
                </a:moveTo>
                <a:lnTo>
                  <a:pt x="4817598" y="0"/>
                </a:lnTo>
                <a:lnTo>
                  <a:pt x="4817598" y="4184142"/>
                </a:lnTo>
                <a:lnTo>
                  <a:pt x="0" y="4184142"/>
                </a:lnTo>
                <a:lnTo>
                  <a:pt x="0" y="0"/>
                </a:lnTo>
                <a:close/>
              </a:path>
            </a:pathLst>
          </a:custGeom>
          <a:blipFill>
            <a:blip r:embed="rId4"/>
            <a:stretch>
              <a:fillRect/>
            </a:stretch>
          </a:blipFill>
        </p:spPr>
      </p:sp>
      <p:sp>
        <p:nvSpPr>
          <p:cNvPr id="5" name="Freeform 5"/>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6" name="Freeform 6"/>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7" name="Freeform 7"/>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sp>
      <p:sp>
        <p:nvSpPr>
          <p:cNvPr id="8" name="Freeform 8"/>
          <p:cNvSpPr/>
          <p:nvPr/>
        </p:nvSpPr>
        <p:spPr>
          <a:xfrm>
            <a:off x="11284760"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8"/>
            <a:stretch>
              <a:fillRect/>
            </a:stretch>
          </a:blipFill>
        </p:spPr>
      </p:sp>
      <p:sp>
        <p:nvSpPr>
          <p:cNvPr id="9" name="Freeform 9"/>
          <p:cNvSpPr/>
          <p:nvPr/>
        </p:nvSpPr>
        <p:spPr>
          <a:xfrm>
            <a:off x="5644164" y="3649843"/>
            <a:ext cx="1222079" cy="1695370"/>
          </a:xfrm>
          <a:custGeom>
            <a:avLst/>
            <a:gdLst/>
            <a:ahLst/>
            <a:cxnLst/>
            <a:rect l="l" t="t" r="r" b="b"/>
            <a:pathLst>
              <a:path w="1222079" h="1695370">
                <a:moveTo>
                  <a:pt x="0" y="0"/>
                </a:moveTo>
                <a:lnTo>
                  <a:pt x="1222080" y="0"/>
                </a:lnTo>
                <a:lnTo>
                  <a:pt x="1222080" y="1695370"/>
                </a:lnTo>
                <a:lnTo>
                  <a:pt x="0" y="1695370"/>
                </a:lnTo>
                <a:lnTo>
                  <a:pt x="0" y="0"/>
                </a:lnTo>
                <a:close/>
              </a:path>
            </a:pathLst>
          </a:custGeom>
          <a:blipFill>
            <a:blip r:embed="rId9"/>
            <a:stretch>
              <a:fillRect/>
            </a:stretch>
          </a:blipFill>
        </p:spPr>
      </p:sp>
      <p:sp>
        <p:nvSpPr>
          <p:cNvPr id="10" name="TextBox 10"/>
          <p:cNvSpPr txBox="1"/>
          <p:nvPr/>
        </p:nvSpPr>
        <p:spPr>
          <a:xfrm>
            <a:off x="1701691" y="962515"/>
            <a:ext cx="14604672" cy="1923604"/>
          </a:xfrm>
          <a:prstGeom prst="rect">
            <a:avLst/>
          </a:prstGeom>
        </p:spPr>
        <p:txBody>
          <a:bodyPr lIns="0" tIns="0" rIns="0" bIns="0" rtlCol="0" anchor="t">
            <a:spAutoFit/>
          </a:bodyPr>
          <a:lstStyle/>
          <a:p>
            <a:pPr marL="0" lvl="0" indent="0" algn="ctr">
              <a:lnSpc>
                <a:spcPts val="7490"/>
              </a:lnSpc>
              <a:spcBef>
                <a:spcPct val="0"/>
              </a:spcBef>
            </a:pPr>
            <a:r>
              <a:rPr lang="en-US" sz="10403" dirty="0">
                <a:solidFill>
                  <a:schemeClr val="bg1"/>
                </a:solidFill>
                <a:latin typeface="Computer Says No"/>
              </a:rPr>
              <a:t>CHALLENGES WITH CURRENT TRAFFIC FLOW PREDICTION SYSTEMS</a:t>
            </a:r>
          </a:p>
        </p:txBody>
      </p:sp>
      <p:sp>
        <p:nvSpPr>
          <p:cNvPr id="11" name="TextBox 11"/>
          <p:cNvSpPr txBox="1"/>
          <p:nvPr/>
        </p:nvSpPr>
        <p:spPr>
          <a:xfrm>
            <a:off x="4468614" y="5811845"/>
            <a:ext cx="3755886" cy="346249"/>
          </a:xfrm>
          <a:prstGeom prst="rect">
            <a:avLst/>
          </a:prstGeom>
        </p:spPr>
        <p:txBody>
          <a:bodyPr lIns="0" tIns="0" rIns="0" bIns="0" rtlCol="0" anchor="t">
            <a:spAutoFit/>
          </a:bodyPr>
          <a:lstStyle/>
          <a:p>
            <a:pPr marL="0" lvl="0" indent="0" algn="ctr">
              <a:lnSpc>
                <a:spcPts val="2712"/>
              </a:lnSpc>
              <a:spcBef>
                <a:spcPct val="0"/>
              </a:spcBef>
            </a:pPr>
            <a:r>
              <a:rPr lang="en-US" sz="3766" dirty="0">
                <a:solidFill>
                  <a:schemeClr val="accent2">
                    <a:lumMod val="50000"/>
                  </a:schemeClr>
                </a:solidFill>
                <a:latin typeface="Computer Says No"/>
              </a:rPr>
              <a:t>ADAPTABILITY ISSUES</a:t>
            </a:r>
          </a:p>
        </p:txBody>
      </p:sp>
      <p:sp>
        <p:nvSpPr>
          <p:cNvPr id="12" name="TextBox 12"/>
          <p:cNvSpPr txBox="1"/>
          <p:nvPr/>
        </p:nvSpPr>
        <p:spPr>
          <a:xfrm>
            <a:off x="4368420" y="6557336"/>
            <a:ext cx="3773569" cy="2646467"/>
          </a:xfrm>
          <a:prstGeom prst="rect">
            <a:avLst/>
          </a:prstGeom>
        </p:spPr>
        <p:txBody>
          <a:bodyPr lIns="0" tIns="0" rIns="0" bIns="0" rtlCol="0" anchor="t">
            <a:spAutoFit/>
          </a:bodyPr>
          <a:lstStyle/>
          <a:p>
            <a:pPr marL="403987" lvl="1" indent="-201994" algn="ctr">
              <a:lnSpc>
                <a:spcPts val="3031"/>
              </a:lnSpc>
              <a:buFont typeface="Arial"/>
              <a:buChar char="•"/>
            </a:pPr>
            <a:r>
              <a:rPr lang="en-US" sz="1871">
                <a:solidFill>
                  <a:srgbClr val="FFFFFF"/>
                </a:solidFill>
                <a:latin typeface="Poppins Light"/>
              </a:rPr>
              <a:t>Difficulty in promptly adapting to sudden changes or events.</a:t>
            </a:r>
          </a:p>
          <a:p>
            <a:pPr marL="403987" lvl="1" indent="-201994" algn="ctr">
              <a:lnSpc>
                <a:spcPts val="3031"/>
              </a:lnSpc>
              <a:buFont typeface="Arial"/>
              <a:buChar char="•"/>
            </a:pPr>
            <a:r>
              <a:rPr lang="en-US" sz="1871">
                <a:solidFill>
                  <a:srgbClr val="FFFFFF"/>
                </a:solidFill>
                <a:latin typeface="Poppins Light"/>
              </a:rPr>
              <a:t>Challenges in incorporating new data sources seamlessly.</a:t>
            </a:r>
          </a:p>
          <a:p>
            <a:pPr algn="ctr">
              <a:lnSpc>
                <a:spcPts val="3031"/>
              </a:lnSpc>
            </a:pPr>
            <a:endParaRPr lang="en-US" sz="1871">
              <a:solidFill>
                <a:srgbClr val="FFFFFF"/>
              </a:solidFill>
              <a:latin typeface="Poppins Light"/>
            </a:endParaRPr>
          </a:p>
        </p:txBody>
      </p:sp>
      <p:sp>
        <p:nvSpPr>
          <p:cNvPr id="13" name="TextBox 13"/>
          <p:cNvSpPr txBox="1"/>
          <p:nvPr/>
        </p:nvSpPr>
        <p:spPr>
          <a:xfrm>
            <a:off x="10191172" y="5642662"/>
            <a:ext cx="3605636" cy="333425"/>
          </a:xfrm>
          <a:prstGeom prst="rect">
            <a:avLst/>
          </a:prstGeom>
        </p:spPr>
        <p:txBody>
          <a:bodyPr lIns="0" tIns="0" rIns="0" bIns="0" rtlCol="0" anchor="t">
            <a:spAutoFit/>
          </a:bodyPr>
          <a:lstStyle/>
          <a:p>
            <a:pPr marL="0" lvl="0" indent="0" algn="ctr">
              <a:lnSpc>
                <a:spcPts val="2624"/>
              </a:lnSpc>
              <a:spcBef>
                <a:spcPct val="0"/>
              </a:spcBef>
            </a:pPr>
            <a:r>
              <a:rPr lang="en-US" sz="3644" dirty="0">
                <a:solidFill>
                  <a:schemeClr val="accent2">
                    <a:lumMod val="50000"/>
                  </a:schemeClr>
                </a:solidFill>
                <a:latin typeface="Computer Says No"/>
              </a:rPr>
              <a:t>MODEL LIMITATIONS</a:t>
            </a:r>
          </a:p>
        </p:txBody>
      </p:sp>
      <p:sp>
        <p:nvSpPr>
          <p:cNvPr id="14" name="TextBox 14"/>
          <p:cNvSpPr txBox="1"/>
          <p:nvPr/>
        </p:nvSpPr>
        <p:spPr>
          <a:xfrm>
            <a:off x="10003524" y="6566861"/>
            <a:ext cx="3854176" cy="2691439"/>
          </a:xfrm>
          <a:prstGeom prst="rect">
            <a:avLst/>
          </a:prstGeom>
        </p:spPr>
        <p:txBody>
          <a:bodyPr lIns="0" tIns="0" rIns="0" bIns="0" rtlCol="0" anchor="t">
            <a:spAutoFit/>
          </a:bodyPr>
          <a:lstStyle/>
          <a:p>
            <a:pPr marL="412617" lvl="1" indent="-206308" algn="ctr">
              <a:lnSpc>
                <a:spcPts val="3096"/>
              </a:lnSpc>
              <a:buFont typeface="Arial"/>
              <a:buChar char="•"/>
            </a:pPr>
            <a:r>
              <a:rPr lang="en-US" sz="1911">
                <a:solidFill>
                  <a:srgbClr val="FFFFFF"/>
                </a:solidFill>
                <a:latin typeface="Poppins Light"/>
              </a:rPr>
              <a:t>Oversimplification of traffic interactions leads to suboptimal predictions.</a:t>
            </a:r>
          </a:p>
          <a:p>
            <a:pPr marL="412617" lvl="1" indent="-206308" algn="ctr">
              <a:lnSpc>
                <a:spcPts val="3096"/>
              </a:lnSpc>
              <a:buFont typeface="Arial"/>
              <a:buChar char="•"/>
            </a:pPr>
            <a:r>
              <a:rPr lang="en-US" sz="1911">
                <a:solidFill>
                  <a:srgbClr val="FFFFFF"/>
                </a:solidFill>
                <a:latin typeface="Poppins Light"/>
              </a:rPr>
              <a:t>Parameter optimization can be time-consuming and not always optimal.</a:t>
            </a:r>
          </a:p>
          <a:p>
            <a:pPr algn="ctr">
              <a:lnSpc>
                <a:spcPts val="3096"/>
              </a:lnSpc>
            </a:pPr>
            <a:endParaRPr lang="en-US" sz="1911">
              <a:solidFill>
                <a:srgbClr val="FFFFFF"/>
              </a:solidFill>
              <a:latin typeface="Poppi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sp>
      <p:sp>
        <p:nvSpPr>
          <p:cNvPr id="8" name="Freeform 8"/>
          <p:cNvSpPr/>
          <p:nvPr/>
        </p:nvSpPr>
        <p:spPr>
          <a:xfrm>
            <a:off x="15688758" y="-4945091"/>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sp>
      <p:sp>
        <p:nvSpPr>
          <p:cNvPr id="9" name="TextBox 9"/>
          <p:cNvSpPr txBox="1"/>
          <p:nvPr/>
        </p:nvSpPr>
        <p:spPr>
          <a:xfrm>
            <a:off x="6429153" y="1266463"/>
            <a:ext cx="7441242" cy="577081"/>
          </a:xfrm>
          <a:prstGeom prst="rect">
            <a:avLst/>
          </a:prstGeom>
        </p:spPr>
        <p:txBody>
          <a:bodyPr lIns="0" tIns="0" rIns="0" bIns="0" rtlCol="0" anchor="t">
            <a:spAutoFit/>
          </a:bodyPr>
          <a:lstStyle/>
          <a:p>
            <a:pPr marL="0" lvl="0" indent="0" algn="l">
              <a:lnSpc>
                <a:spcPts val="4458"/>
              </a:lnSpc>
              <a:spcBef>
                <a:spcPct val="0"/>
              </a:spcBef>
            </a:pPr>
            <a:r>
              <a:rPr lang="en-US" sz="6192" dirty="0">
                <a:solidFill>
                  <a:schemeClr val="bg1"/>
                </a:solidFill>
                <a:latin typeface="Computer Says No"/>
              </a:rPr>
              <a:t>ENHANCED DATA PROCESSING</a:t>
            </a:r>
          </a:p>
        </p:txBody>
      </p:sp>
      <p:sp>
        <p:nvSpPr>
          <p:cNvPr id="10" name="TextBox 10"/>
          <p:cNvSpPr txBox="1"/>
          <p:nvPr/>
        </p:nvSpPr>
        <p:spPr>
          <a:xfrm>
            <a:off x="6566838" y="1860954"/>
            <a:ext cx="7619481" cy="1215072"/>
          </a:xfrm>
          <a:prstGeom prst="rect">
            <a:avLst/>
          </a:prstGeom>
        </p:spPr>
        <p:txBody>
          <a:bodyPr lIns="0" tIns="0" rIns="0" bIns="0" rtlCol="0" anchor="t">
            <a:spAutoFit/>
          </a:bodyPr>
          <a:lstStyle/>
          <a:p>
            <a:pPr algn="l">
              <a:lnSpc>
                <a:spcPts val="2439"/>
              </a:lnSpc>
            </a:pPr>
            <a:r>
              <a:rPr lang="en-US" sz="1505">
                <a:solidFill>
                  <a:srgbClr val="FFFFFF"/>
                </a:solidFill>
                <a:latin typeface="Poppins Light"/>
              </a:rPr>
              <a:t>SARIMA (Seasonal ARIMA) models can handle seasonality and trends more effectively, utilizing historical data to fill in gaps and improve the accuracy of predictions. Incorporating real-time data sources with SARIMA models can enhance reliability.</a:t>
            </a:r>
          </a:p>
        </p:txBody>
      </p:sp>
      <p:sp>
        <p:nvSpPr>
          <p:cNvPr id="11" name="TextBox 11"/>
          <p:cNvSpPr txBox="1"/>
          <p:nvPr/>
        </p:nvSpPr>
        <p:spPr>
          <a:xfrm>
            <a:off x="8222397" y="3323459"/>
            <a:ext cx="8630924" cy="577081"/>
          </a:xfrm>
          <a:prstGeom prst="rect">
            <a:avLst/>
          </a:prstGeom>
        </p:spPr>
        <p:txBody>
          <a:bodyPr lIns="0" tIns="0" rIns="0" bIns="0" rtlCol="0" anchor="t">
            <a:spAutoFit/>
          </a:bodyPr>
          <a:lstStyle/>
          <a:p>
            <a:pPr marL="0" lvl="0" indent="0" algn="l">
              <a:lnSpc>
                <a:spcPts val="4458"/>
              </a:lnSpc>
              <a:spcBef>
                <a:spcPct val="0"/>
              </a:spcBef>
            </a:pPr>
            <a:r>
              <a:rPr lang="en-US" sz="6192" dirty="0">
                <a:solidFill>
                  <a:schemeClr val="bg1"/>
                </a:solidFill>
                <a:latin typeface="Computer Says No"/>
              </a:rPr>
              <a:t>CAPTURING COMPLEX DYNAMICS</a:t>
            </a:r>
          </a:p>
        </p:txBody>
      </p:sp>
      <p:sp>
        <p:nvSpPr>
          <p:cNvPr id="12" name="TextBox 12"/>
          <p:cNvSpPr txBox="1"/>
          <p:nvPr/>
        </p:nvSpPr>
        <p:spPr>
          <a:xfrm>
            <a:off x="8314277" y="4060602"/>
            <a:ext cx="8945023" cy="910272"/>
          </a:xfrm>
          <a:prstGeom prst="rect">
            <a:avLst/>
          </a:prstGeom>
        </p:spPr>
        <p:txBody>
          <a:bodyPr lIns="0" tIns="0" rIns="0" bIns="0" rtlCol="0" anchor="t">
            <a:spAutoFit/>
          </a:bodyPr>
          <a:lstStyle/>
          <a:p>
            <a:pPr algn="l">
              <a:lnSpc>
                <a:spcPts val="2439"/>
              </a:lnSpc>
            </a:pPr>
            <a:r>
              <a:rPr lang="en-US" sz="1505">
                <a:solidFill>
                  <a:srgbClr val="FFFFFF"/>
                </a:solidFill>
                <a:latin typeface="Poppins Light"/>
              </a:rPr>
              <a:t>SARIMA models are capable of capturing both seasonal patterns and trends, providing a more nuanced understanding of complex traffic dynamics. By incorporating external variables into the SARIMA framework, the model can better account for these influences.</a:t>
            </a:r>
          </a:p>
        </p:txBody>
      </p:sp>
      <p:sp>
        <p:nvSpPr>
          <p:cNvPr id="13" name="TextBox 13"/>
          <p:cNvSpPr txBox="1"/>
          <p:nvPr/>
        </p:nvSpPr>
        <p:spPr>
          <a:xfrm>
            <a:off x="8630098" y="5304249"/>
            <a:ext cx="8648252" cy="577081"/>
          </a:xfrm>
          <a:prstGeom prst="rect">
            <a:avLst/>
          </a:prstGeom>
        </p:spPr>
        <p:txBody>
          <a:bodyPr lIns="0" tIns="0" rIns="0" bIns="0" rtlCol="0" anchor="t">
            <a:spAutoFit/>
          </a:bodyPr>
          <a:lstStyle/>
          <a:p>
            <a:pPr marL="0" lvl="0" indent="0" algn="l">
              <a:lnSpc>
                <a:spcPts val="4458"/>
              </a:lnSpc>
              <a:spcBef>
                <a:spcPct val="0"/>
              </a:spcBef>
            </a:pPr>
            <a:r>
              <a:rPr lang="en-US" sz="6192" dirty="0">
                <a:solidFill>
                  <a:schemeClr val="bg1"/>
                </a:solidFill>
                <a:latin typeface="Computer Says No"/>
              </a:rPr>
              <a:t>SCALABILITY AND EFFICIENCY</a:t>
            </a:r>
          </a:p>
        </p:txBody>
      </p:sp>
      <p:sp>
        <p:nvSpPr>
          <p:cNvPr id="14" name="TextBox 14"/>
          <p:cNvSpPr txBox="1"/>
          <p:nvPr/>
        </p:nvSpPr>
        <p:spPr>
          <a:xfrm>
            <a:off x="8630098" y="5964079"/>
            <a:ext cx="8648252" cy="1519872"/>
          </a:xfrm>
          <a:prstGeom prst="rect">
            <a:avLst/>
          </a:prstGeom>
        </p:spPr>
        <p:txBody>
          <a:bodyPr lIns="0" tIns="0" rIns="0" bIns="0" rtlCol="0" anchor="t">
            <a:spAutoFit/>
          </a:bodyPr>
          <a:lstStyle/>
          <a:p>
            <a:pPr algn="l">
              <a:lnSpc>
                <a:spcPts val="2439"/>
              </a:lnSpc>
            </a:pPr>
            <a:r>
              <a:rPr lang="en-US" sz="1505">
                <a:solidFill>
                  <a:srgbClr val="FFFFFF"/>
                </a:solidFill>
                <a:latin typeface="Poppins Light"/>
              </a:rPr>
              <a:t>SARIMA models are computationally efficient and can be optimized to handle large datasets. Implementing scalable architecture for SARIMA models can ensure they effectively manage increasing data volumes.</a:t>
            </a:r>
          </a:p>
          <a:p>
            <a:pPr algn="l">
              <a:lnSpc>
                <a:spcPts val="2439"/>
              </a:lnSpc>
            </a:pPr>
            <a:endParaRPr lang="en-US" sz="1505">
              <a:solidFill>
                <a:srgbClr val="FFFFFF"/>
              </a:solidFill>
              <a:latin typeface="Poppins Light"/>
            </a:endParaRPr>
          </a:p>
          <a:p>
            <a:pPr algn="l">
              <a:lnSpc>
                <a:spcPts val="2439"/>
              </a:lnSpc>
            </a:pPr>
            <a:endParaRPr lang="en-US" sz="1505">
              <a:solidFill>
                <a:srgbClr val="FFFFFF"/>
              </a:solidFill>
              <a:latin typeface="Poppins Light"/>
            </a:endParaRPr>
          </a:p>
        </p:txBody>
      </p:sp>
      <p:sp>
        <p:nvSpPr>
          <p:cNvPr id="15" name="TextBox 15"/>
          <p:cNvSpPr txBox="1"/>
          <p:nvPr/>
        </p:nvSpPr>
        <p:spPr>
          <a:xfrm>
            <a:off x="7335420" y="7285040"/>
            <a:ext cx="5877564" cy="577081"/>
          </a:xfrm>
          <a:prstGeom prst="rect">
            <a:avLst/>
          </a:prstGeom>
        </p:spPr>
        <p:txBody>
          <a:bodyPr lIns="0" tIns="0" rIns="0" bIns="0" rtlCol="0" anchor="t">
            <a:spAutoFit/>
          </a:bodyPr>
          <a:lstStyle/>
          <a:p>
            <a:pPr marL="0" lvl="0" indent="0" algn="l">
              <a:lnSpc>
                <a:spcPts val="4458"/>
              </a:lnSpc>
              <a:spcBef>
                <a:spcPct val="0"/>
              </a:spcBef>
            </a:pPr>
            <a:r>
              <a:rPr lang="en-US" sz="6192" dirty="0">
                <a:solidFill>
                  <a:schemeClr val="bg1"/>
                </a:solidFill>
                <a:latin typeface="Computer Says No"/>
              </a:rPr>
              <a:t>ADAPTIVE FORECASTING</a:t>
            </a:r>
          </a:p>
        </p:txBody>
      </p:sp>
      <p:sp>
        <p:nvSpPr>
          <p:cNvPr id="16" name="TextBox 16"/>
          <p:cNvSpPr txBox="1"/>
          <p:nvPr/>
        </p:nvSpPr>
        <p:spPr>
          <a:xfrm>
            <a:off x="7260397" y="7879531"/>
            <a:ext cx="10554922" cy="1215072"/>
          </a:xfrm>
          <a:prstGeom prst="rect">
            <a:avLst/>
          </a:prstGeom>
        </p:spPr>
        <p:txBody>
          <a:bodyPr lIns="0" tIns="0" rIns="0" bIns="0" rtlCol="0" anchor="t">
            <a:spAutoFit/>
          </a:bodyPr>
          <a:lstStyle/>
          <a:p>
            <a:pPr algn="l">
              <a:lnSpc>
                <a:spcPts val="2439"/>
              </a:lnSpc>
            </a:pPr>
            <a:r>
              <a:rPr lang="en-US" sz="1505">
                <a:solidFill>
                  <a:srgbClr val="FFFFFF"/>
                </a:solidFill>
                <a:latin typeface="Poppins Light"/>
              </a:rPr>
              <a:t>SARIMA models can be periodically retrained with new data, improving their adaptability to changing traffic patterns. Continuous updating ensures the model remains responsive to new conditions and events.</a:t>
            </a:r>
          </a:p>
          <a:p>
            <a:pPr algn="l">
              <a:lnSpc>
                <a:spcPts val="2439"/>
              </a:lnSpc>
            </a:pPr>
            <a:endParaRPr lang="en-US" sz="1505">
              <a:solidFill>
                <a:srgbClr val="FFFFFF"/>
              </a:solidFill>
              <a:latin typeface="Poppins Light"/>
            </a:endParaRPr>
          </a:p>
          <a:p>
            <a:pPr algn="l">
              <a:lnSpc>
                <a:spcPts val="2439"/>
              </a:lnSpc>
            </a:pPr>
            <a:endParaRPr lang="en-US" sz="1505">
              <a:solidFill>
                <a:srgbClr val="FFFFFF"/>
              </a:solidFill>
              <a:latin typeface="Poppins Light"/>
            </a:endParaRPr>
          </a:p>
        </p:txBody>
      </p:sp>
      <p:sp>
        <p:nvSpPr>
          <p:cNvPr id="17" name="Freeform 17"/>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9" name="Freeform 19"/>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0" name="Freeform 20"/>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1" name="TextBox 21"/>
          <p:cNvSpPr txBox="1"/>
          <p:nvPr/>
        </p:nvSpPr>
        <p:spPr>
          <a:xfrm>
            <a:off x="5339087" y="8687483"/>
            <a:ext cx="10831870" cy="577081"/>
          </a:xfrm>
          <a:prstGeom prst="rect">
            <a:avLst/>
          </a:prstGeom>
        </p:spPr>
        <p:txBody>
          <a:bodyPr lIns="0" tIns="0" rIns="0" bIns="0" rtlCol="0" anchor="t">
            <a:spAutoFit/>
          </a:bodyPr>
          <a:lstStyle/>
          <a:p>
            <a:pPr marL="0" lvl="0" indent="0" algn="l">
              <a:lnSpc>
                <a:spcPts val="4458"/>
              </a:lnSpc>
              <a:spcBef>
                <a:spcPct val="0"/>
              </a:spcBef>
            </a:pPr>
            <a:r>
              <a:rPr lang="en-US" sz="6192" dirty="0">
                <a:solidFill>
                  <a:schemeClr val="bg1"/>
                </a:solidFill>
                <a:latin typeface="Computer Says No"/>
              </a:rPr>
              <a:t>TRANSPARENT AND INTERPRETABLE PREDICTIONS</a:t>
            </a:r>
          </a:p>
        </p:txBody>
      </p:sp>
      <p:sp>
        <p:nvSpPr>
          <p:cNvPr id="22" name="TextBox 22"/>
          <p:cNvSpPr txBox="1"/>
          <p:nvPr/>
        </p:nvSpPr>
        <p:spPr>
          <a:xfrm>
            <a:off x="5308667" y="9179416"/>
            <a:ext cx="10406722" cy="605472"/>
          </a:xfrm>
          <a:prstGeom prst="rect">
            <a:avLst/>
          </a:prstGeom>
        </p:spPr>
        <p:txBody>
          <a:bodyPr lIns="0" tIns="0" rIns="0" bIns="0" rtlCol="0" anchor="t">
            <a:spAutoFit/>
          </a:bodyPr>
          <a:lstStyle/>
          <a:p>
            <a:pPr algn="l">
              <a:lnSpc>
                <a:spcPts val="2439"/>
              </a:lnSpc>
            </a:pPr>
            <a:r>
              <a:rPr lang="en-US" sz="1505" dirty="0">
                <a:solidFill>
                  <a:srgbClr val="FFFFFF"/>
                </a:solidFill>
                <a:latin typeface="Poppins Light"/>
              </a:rPr>
              <a:t>SARIMA models explicitly account for seasonality and trends, providing a more robust framework for capturing complex traffic interactions. Fine-tuning model parameters can further enhance prediction accuracy.</a:t>
            </a:r>
          </a:p>
        </p:txBody>
      </p:sp>
      <p:sp>
        <p:nvSpPr>
          <p:cNvPr id="23" name="TextBox 23"/>
          <p:cNvSpPr txBox="1"/>
          <p:nvPr/>
        </p:nvSpPr>
        <p:spPr>
          <a:xfrm>
            <a:off x="6073853" y="265982"/>
            <a:ext cx="7441242" cy="725968"/>
          </a:xfrm>
          <a:prstGeom prst="rect">
            <a:avLst/>
          </a:prstGeom>
        </p:spPr>
        <p:txBody>
          <a:bodyPr lIns="0" tIns="0" rIns="0" bIns="0" rtlCol="0" anchor="t">
            <a:spAutoFit/>
          </a:bodyPr>
          <a:lstStyle/>
          <a:p>
            <a:pPr marL="0" lvl="0" indent="0" algn="l">
              <a:lnSpc>
                <a:spcPts val="5322"/>
              </a:lnSpc>
              <a:spcBef>
                <a:spcPct val="0"/>
              </a:spcBef>
            </a:pPr>
            <a:r>
              <a:rPr lang="en-US" sz="9600" dirty="0">
                <a:solidFill>
                  <a:schemeClr val="bg1"/>
                </a:solidFill>
                <a:latin typeface="Computer Says No"/>
              </a:rPr>
              <a:t>TACKLING THE ISSUES</a:t>
            </a:r>
          </a:p>
        </p:txBody>
      </p:sp>
      <p:sp>
        <p:nvSpPr>
          <p:cNvPr id="24" name="Freeform 24"/>
          <p:cNvSpPr/>
          <p:nvPr/>
        </p:nvSpPr>
        <p:spPr>
          <a:xfrm>
            <a:off x="-2263957" y="7002491"/>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1914351" y="2766591"/>
            <a:ext cx="7382884" cy="4334520"/>
          </a:xfrm>
          <a:prstGeom prst="rect">
            <a:avLst/>
          </a:prstGeom>
        </p:spPr>
        <p:txBody>
          <a:bodyPr lIns="0" tIns="0" rIns="0" bIns="0" rtlCol="0" anchor="t">
            <a:spAutoFit/>
          </a:bodyPr>
          <a:lstStyle/>
          <a:p>
            <a:pPr marL="0" lvl="0" indent="0" algn="ctr">
              <a:lnSpc>
                <a:spcPts val="16889"/>
              </a:lnSpc>
              <a:spcBef>
                <a:spcPct val="0"/>
              </a:spcBef>
            </a:pPr>
            <a:r>
              <a:rPr lang="en-US" sz="23458" dirty="0">
                <a:solidFill>
                  <a:schemeClr val="bg1"/>
                </a:solidFill>
                <a:latin typeface="Computer Says No"/>
              </a:rPr>
              <a:t>FUTURE SCOPE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40250" y="898631"/>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911647"/>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3849318" y="6107574"/>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61" y="2147097"/>
            <a:ext cx="8200740" cy="1102866"/>
          </a:xfrm>
          <a:prstGeom prst="rect">
            <a:avLst/>
          </a:prstGeom>
        </p:spPr>
        <p:txBody>
          <a:bodyPr wrap="square"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TABLE OF CONTENTS</a:t>
            </a:r>
          </a:p>
        </p:txBody>
      </p:sp>
      <p:sp>
        <p:nvSpPr>
          <p:cNvPr id="9" name="TextBox 9"/>
          <p:cNvSpPr txBox="1"/>
          <p:nvPr/>
        </p:nvSpPr>
        <p:spPr>
          <a:xfrm>
            <a:off x="2731648" y="4110376"/>
            <a:ext cx="11974361" cy="6523084"/>
          </a:xfrm>
          <a:prstGeom prst="rect">
            <a:avLst/>
          </a:prstGeom>
        </p:spPr>
        <p:txBody>
          <a:bodyPr lIns="0" tIns="0" rIns="0" bIns="0" rtlCol="0" anchor="t">
            <a:spAutoFit/>
          </a:bodyPr>
          <a:lstStyle/>
          <a:p>
            <a:pPr marL="660796" lvl="1" indent="-330398" algn="l">
              <a:lnSpc>
                <a:spcPts val="4284"/>
              </a:lnSpc>
              <a:buFont typeface="Arial"/>
              <a:buChar char="•"/>
            </a:pPr>
            <a:r>
              <a:rPr lang="en-US" sz="3060" dirty="0">
                <a:solidFill>
                  <a:srgbClr val="FFFFFF"/>
                </a:solidFill>
                <a:latin typeface="Poppins Light"/>
              </a:rPr>
              <a:t>Introduction</a:t>
            </a:r>
          </a:p>
          <a:p>
            <a:pPr marL="660796" lvl="1" indent="-330398" algn="l">
              <a:lnSpc>
                <a:spcPts val="4284"/>
              </a:lnSpc>
              <a:buFont typeface="Arial"/>
              <a:buChar char="•"/>
            </a:pPr>
            <a:r>
              <a:rPr lang="en-US" sz="3060" dirty="0">
                <a:solidFill>
                  <a:srgbClr val="FFFFFF"/>
                </a:solidFill>
                <a:latin typeface="Poppins Light"/>
              </a:rPr>
              <a:t>Applications</a:t>
            </a:r>
          </a:p>
          <a:p>
            <a:pPr marL="660796" lvl="1" indent="-330398" algn="l">
              <a:lnSpc>
                <a:spcPts val="4284"/>
              </a:lnSpc>
              <a:buFont typeface="Arial"/>
              <a:buChar char="•"/>
            </a:pPr>
            <a:r>
              <a:rPr lang="en-US" sz="3060" dirty="0">
                <a:solidFill>
                  <a:srgbClr val="FFFFFF"/>
                </a:solidFill>
                <a:latin typeface="Poppins Light"/>
              </a:rPr>
              <a:t>Why SARIMA Model </a:t>
            </a:r>
          </a:p>
          <a:p>
            <a:pPr marL="660796" lvl="1" indent="-330398" algn="l">
              <a:lnSpc>
                <a:spcPts val="4284"/>
              </a:lnSpc>
              <a:buFont typeface="Arial"/>
              <a:buChar char="•"/>
            </a:pPr>
            <a:r>
              <a:rPr lang="en-US" sz="3060" dirty="0">
                <a:solidFill>
                  <a:srgbClr val="FFFFFF"/>
                </a:solidFill>
                <a:latin typeface="Poppins Light"/>
              </a:rPr>
              <a:t>Project Objectives</a:t>
            </a:r>
          </a:p>
          <a:p>
            <a:pPr marL="660796" lvl="1" indent="-330398" algn="l">
              <a:lnSpc>
                <a:spcPts val="4284"/>
              </a:lnSpc>
              <a:buFont typeface="Arial"/>
              <a:buChar char="•"/>
            </a:pPr>
            <a:r>
              <a:rPr lang="en-US" sz="3060" dirty="0">
                <a:solidFill>
                  <a:srgbClr val="FFFFFF"/>
                </a:solidFill>
                <a:latin typeface="Poppins"/>
              </a:rPr>
              <a:t>Challenges with current Traffic Flow Prediction systems </a:t>
            </a:r>
          </a:p>
          <a:p>
            <a:pPr marL="660796" lvl="1" indent="-330398" algn="l">
              <a:lnSpc>
                <a:spcPts val="4284"/>
              </a:lnSpc>
              <a:buFont typeface="Arial"/>
              <a:buChar char="•"/>
            </a:pPr>
            <a:r>
              <a:rPr lang="en-US" sz="3060" dirty="0">
                <a:solidFill>
                  <a:srgbClr val="FFFFFF"/>
                </a:solidFill>
                <a:latin typeface="Poppins"/>
              </a:rPr>
              <a:t>Tackling the Issues</a:t>
            </a:r>
          </a:p>
          <a:p>
            <a:pPr marL="660796" lvl="1" indent="-330398" algn="l">
              <a:lnSpc>
                <a:spcPts val="4284"/>
              </a:lnSpc>
              <a:buFont typeface="Arial"/>
              <a:buChar char="•"/>
            </a:pPr>
            <a:r>
              <a:rPr lang="en-US" sz="3060" dirty="0">
                <a:solidFill>
                  <a:srgbClr val="FFFFFF"/>
                </a:solidFill>
                <a:latin typeface="Poppins Light"/>
              </a:rPr>
              <a:t>Future Scope</a:t>
            </a:r>
          </a:p>
          <a:p>
            <a:pPr marL="660796" lvl="1" indent="-330398" algn="l">
              <a:lnSpc>
                <a:spcPts val="4284"/>
              </a:lnSpc>
              <a:buFont typeface="Arial"/>
              <a:buChar char="•"/>
            </a:pPr>
            <a:r>
              <a:rPr lang="en-US" sz="3060" dirty="0">
                <a:solidFill>
                  <a:srgbClr val="FFFFFF"/>
                </a:solidFill>
                <a:latin typeface="Poppins Light"/>
              </a:rPr>
              <a:t>Conclusion</a:t>
            </a:r>
          </a:p>
          <a:p>
            <a:pPr marL="660796" lvl="1" indent="-330398" algn="l">
              <a:lnSpc>
                <a:spcPts val="4284"/>
              </a:lnSpc>
              <a:buFont typeface="Arial"/>
              <a:buChar char="•"/>
            </a:pPr>
            <a:r>
              <a:rPr lang="en-US" sz="3060" dirty="0">
                <a:solidFill>
                  <a:srgbClr val="FFFFFF"/>
                </a:solidFill>
                <a:latin typeface="Poppins Light"/>
              </a:rPr>
              <a:t>Acknowledgements</a:t>
            </a:r>
          </a:p>
          <a:p>
            <a:pPr marL="660796" lvl="1" indent="-330398" algn="l">
              <a:lnSpc>
                <a:spcPts val="4284"/>
              </a:lnSpc>
              <a:buFont typeface="Arial"/>
              <a:buChar char="•"/>
            </a:pPr>
            <a:r>
              <a:rPr lang="en-US" sz="3060" dirty="0">
                <a:solidFill>
                  <a:srgbClr val="FFFFFF"/>
                </a:solidFill>
                <a:latin typeface="Poppins Light"/>
              </a:rPr>
              <a:t>References</a:t>
            </a:r>
          </a:p>
          <a:p>
            <a:pPr algn="l">
              <a:lnSpc>
                <a:spcPts val="4284"/>
              </a:lnSpc>
            </a:pPr>
            <a:endParaRPr lang="en-US" sz="3060" dirty="0">
              <a:solidFill>
                <a:srgbClr val="FFFFFF"/>
              </a:solidFill>
              <a:latin typeface="Poppins Light"/>
            </a:endParaRPr>
          </a:p>
          <a:p>
            <a:pPr algn="l">
              <a:lnSpc>
                <a:spcPts val="4284"/>
              </a:lnSpc>
            </a:pPr>
            <a:endParaRPr lang="en-US" sz="3060" dirty="0">
              <a:solidFill>
                <a:srgbClr val="FFFFFF"/>
              </a:solidFill>
              <a:latin typeface="Poppi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7886732" y="2928034"/>
            <a:ext cx="8223524" cy="1423467"/>
          </a:xfrm>
          <a:prstGeom prst="rect">
            <a:avLst/>
          </a:prstGeom>
        </p:spPr>
        <p:txBody>
          <a:bodyPr lIns="0" tIns="0" rIns="0" bIns="0" rtlCol="0" anchor="t">
            <a:spAutoFit/>
          </a:bodyPr>
          <a:lstStyle/>
          <a:p>
            <a:pPr algn="l">
              <a:lnSpc>
                <a:spcPts val="3729"/>
              </a:lnSpc>
            </a:pPr>
            <a:r>
              <a:rPr lang="en-US" sz="2301" dirty="0">
                <a:solidFill>
                  <a:srgbClr val="FFFFFF"/>
                </a:solidFill>
                <a:latin typeface="Poppins Light"/>
              </a:rPr>
              <a:t>Future Predicting various transportation modes enables comprehensive traffic management for sustainable and efficient networks. </a:t>
            </a:r>
          </a:p>
        </p:txBody>
      </p:sp>
      <p:sp>
        <p:nvSpPr>
          <p:cNvPr id="5" name="Freeform 5"/>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TextBox 8"/>
          <p:cNvSpPr txBox="1"/>
          <p:nvPr/>
        </p:nvSpPr>
        <p:spPr>
          <a:xfrm>
            <a:off x="8232159" y="1127078"/>
            <a:ext cx="12884280" cy="1769715"/>
          </a:xfrm>
          <a:prstGeom prst="rect">
            <a:avLst/>
          </a:prstGeom>
        </p:spPr>
        <p:txBody>
          <a:bodyPr lIns="0" tIns="0" rIns="0" bIns="0" rtlCol="0" anchor="t">
            <a:spAutoFit/>
          </a:bodyPr>
          <a:lstStyle/>
          <a:p>
            <a:pPr marL="0" lvl="0" indent="0" algn="l">
              <a:lnSpc>
                <a:spcPts val="6934"/>
              </a:lnSpc>
              <a:spcBef>
                <a:spcPct val="0"/>
              </a:spcBef>
            </a:pPr>
            <a:r>
              <a:rPr lang="en-US" sz="9631" dirty="0">
                <a:solidFill>
                  <a:schemeClr val="bg1"/>
                </a:solidFill>
                <a:latin typeface="Computer Says No"/>
              </a:rPr>
              <a:t>MULTI-MODAL TRANSPORTATION PLANNING</a:t>
            </a:r>
          </a:p>
        </p:txBody>
      </p:sp>
      <p:sp>
        <p:nvSpPr>
          <p:cNvPr id="9" name="Freeform 9"/>
          <p:cNvSpPr/>
          <p:nvPr/>
        </p:nvSpPr>
        <p:spPr>
          <a:xfrm rot="1825457">
            <a:off x="-1500955" y="8288031"/>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
        <p:nvSpPr>
          <p:cNvPr id="10" name="TextBox 10"/>
          <p:cNvSpPr txBox="1"/>
          <p:nvPr/>
        </p:nvSpPr>
        <p:spPr>
          <a:xfrm>
            <a:off x="7391400" y="6052654"/>
            <a:ext cx="11680108" cy="884858"/>
          </a:xfrm>
          <a:prstGeom prst="rect">
            <a:avLst/>
          </a:prstGeom>
        </p:spPr>
        <p:txBody>
          <a:bodyPr lIns="0" tIns="0" rIns="0" bIns="0" rtlCol="0" anchor="t">
            <a:spAutoFit/>
          </a:bodyPr>
          <a:lstStyle/>
          <a:p>
            <a:pPr marL="0" lvl="0" indent="0" algn="l">
              <a:lnSpc>
                <a:spcPts val="6934"/>
              </a:lnSpc>
              <a:spcBef>
                <a:spcPct val="0"/>
              </a:spcBef>
            </a:pPr>
            <a:r>
              <a:rPr lang="en-US" sz="9631" dirty="0">
                <a:solidFill>
                  <a:schemeClr val="bg1"/>
                </a:solidFill>
                <a:latin typeface="Computer Says No"/>
              </a:rPr>
              <a:t>INTEGRATION WITH AVs.</a:t>
            </a:r>
          </a:p>
        </p:txBody>
      </p:sp>
      <p:sp>
        <p:nvSpPr>
          <p:cNvPr id="11" name="TextBox 11"/>
          <p:cNvSpPr txBox="1"/>
          <p:nvPr/>
        </p:nvSpPr>
        <p:spPr>
          <a:xfrm>
            <a:off x="7033343" y="7107400"/>
            <a:ext cx="7156972" cy="1423467"/>
          </a:xfrm>
          <a:prstGeom prst="rect">
            <a:avLst/>
          </a:prstGeom>
        </p:spPr>
        <p:txBody>
          <a:bodyPr lIns="0" tIns="0" rIns="0" bIns="0" rtlCol="0" anchor="t">
            <a:spAutoFit/>
          </a:bodyPr>
          <a:lstStyle/>
          <a:p>
            <a:pPr algn="l">
              <a:lnSpc>
                <a:spcPts val="3729"/>
              </a:lnSpc>
            </a:pPr>
            <a:r>
              <a:rPr lang="en-US" sz="2301" dirty="0" err="1">
                <a:solidFill>
                  <a:srgbClr val="FFFFFF"/>
                </a:solidFill>
                <a:latin typeface="Poppins Light"/>
              </a:rPr>
              <a:t>Avs</a:t>
            </a:r>
            <a:r>
              <a:rPr lang="en-US" sz="2301" dirty="0">
                <a:solidFill>
                  <a:srgbClr val="FFFFFF"/>
                </a:solidFill>
                <a:latin typeface="Poppins Light"/>
              </a:rPr>
              <a:t> can utilize real time traffic data to adjust routes , reducing congestion and improving efficiency.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40086" r="-40086"/>
              </a:stretch>
            </a:blipFill>
          </p:spPr>
        </p:sp>
      </p:grpSp>
      <p:sp>
        <p:nvSpPr>
          <p:cNvPr id="4" name="TextBox 4"/>
          <p:cNvSpPr txBox="1"/>
          <p:nvPr/>
        </p:nvSpPr>
        <p:spPr>
          <a:xfrm>
            <a:off x="7886732" y="2928034"/>
            <a:ext cx="9049242" cy="913007"/>
          </a:xfrm>
          <a:prstGeom prst="rect">
            <a:avLst/>
          </a:prstGeom>
        </p:spPr>
        <p:txBody>
          <a:bodyPr lIns="0" tIns="0" rIns="0" bIns="0" rtlCol="0" anchor="t">
            <a:spAutoFit/>
          </a:bodyPr>
          <a:lstStyle/>
          <a:p>
            <a:pPr algn="l">
              <a:lnSpc>
                <a:spcPts val="3729"/>
              </a:lnSpc>
            </a:pPr>
            <a:r>
              <a:rPr lang="en-US" sz="2301" dirty="0">
                <a:solidFill>
                  <a:srgbClr val="FFFFFF"/>
                </a:solidFill>
                <a:latin typeface="Poppins Light"/>
              </a:rPr>
              <a:t>Advanced algorithms can analyze vast data to enhance prediction and accuracy speed, </a:t>
            </a:r>
          </a:p>
        </p:txBody>
      </p:sp>
      <p:sp>
        <p:nvSpPr>
          <p:cNvPr id="5" name="Freeform 5"/>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
        <p:nvSpPr>
          <p:cNvPr id="9" name="TextBox 9"/>
          <p:cNvSpPr txBox="1"/>
          <p:nvPr/>
        </p:nvSpPr>
        <p:spPr>
          <a:xfrm>
            <a:off x="8232159" y="1608578"/>
            <a:ext cx="10055841" cy="884858"/>
          </a:xfrm>
          <a:prstGeom prst="rect">
            <a:avLst/>
          </a:prstGeom>
        </p:spPr>
        <p:txBody>
          <a:bodyPr lIns="0" tIns="0" rIns="0" bIns="0" rtlCol="0" anchor="t">
            <a:spAutoFit/>
          </a:bodyPr>
          <a:lstStyle/>
          <a:p>
            <a:pPr marL="0" lvl="0" indent="0" algn="l">
              <a:lnSpc>
                <a:spcPts val="6934"/>
              </a:lnSpc>
              <a:spcBef>
                <a:spcPct val="0"/>
              </a:spcBef>
            </a:pPr>
            <a:r>
              <a:rPr lang="en-US" sz="9631" dirty="0">
                <a:solidFill>
                  <a:schemeClr val="bg1"/>
                </a:solidFill>
                <a:latin typeface="Computer Says No"/>
              </a:rPr>
              <a:t>MACHINE LEARNING AND AI</a:t>
            </a:r>
          </a:p>
        </p:txBody>
      </p:sp>
      <p:sp>
        <p:nvSpPr>
          <p:cNvPr id="10" name="TextBox 10"/>
          <p:cNvSpPr txBox="1"/>
          <p:nvPr/>
        </p:nvSpPr>
        <p:spPr>
          <a:xfrm>
            <a:off x="7420025" y="5924919"/>
            <a:ext cx="11680108" cy="884858"/>
          </a:xfrm>
          <a:prstGeom prst="rect">
            <a:avLst/>
          </a:prstGeom>
        </p:spPr>
        <p:txBody>
          <a:bodyPr lIns="0" tIns="0" rIns="0" bIns="0" rtlCol="0" anchor="t">
            <a:spAutoFit/>
          </a:bodyPr>
          <a:lstStyle/>
          <a:p>
            <a:pPr marL="0" lvl="0" indent="0" algn="l">
              <a:lnSpc>
                <a:spcPts val="6934"/>
              </a:lnSpc>
              <a:spcBef>
                <a:spcPct val="0"/>
              </a:spcBef>
            </a:pPr>
            <a:r>
              <a:rPr lang="en-US" sz="9631" dirty="0">
                <a:solidFill>
                  <a:schemeClr val="bg1"/>
                </a:solidFill>
                <a:latin typeface="Computer Says No"/>
              </a:rPr>
              <a:t>SMART CITY INFRASTRUCTURE</a:t>
            </a:r>
          </a:p>
        </p:txBody>
      </p:sp>
      <p:sp>
        <p:nvSpPr>
          <p:cNvPr id="11" name="TextBox 11"/>
          <p:cNvSpPr txBox="1"/>
          <p:nvPr/>
        </p:nvSpPr>
        <p:spPr>
          <a:xfrm>
            <a:off x="7033343" y="7107400"/>
            <a:ext cx="7515192" cy="1423467"/>
          </a:xfrm>
          <a:prstGeom prst="rect">
            <a:avLst/>
          </a:prstGeom>
        </p:spPr>
        <p:txBody>
          <a:bodyPr lIns="0" tIns="0" rIns="0" bIns="0" rtlCol="0" anchor="t">
            <a:spAutoFit/>
          </a:bodyPr>
          <a:lstStyle/>
          <a:p>
            <a:pPr algn="l">
              <a:lnSpc>
                <a:spcPts val="3729"/>
              </a:lnSpc>
            </a:pPr>
            <a:r>
              <a:rPr lang="en-US" sz="2301" dirty="0">
                <a:solidFill>
                  <a:srgbClr val="FFFFFF"/>
                </a:solidFill>
                <a:latin typeface="Poppins Light"/>
              </a:rPr>
              <a:t>Predictive analytics can optimize traffic signals, manage construction projects and plan infrastructure upgrades.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76400" y="14859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337283" y="2327277"/>
            <a:ext cx="11613435"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chemeClr val="bg1"/>
                </a:solidFill>
                <a:latin typeface="Computer Says No"/>
              </a:rPr>
              <a:t>CONCLUSION</a:t>
            </a:r>
          </a:p>
        </p:txBody>
      </p:sp>
      <p:sp>
        <p:nvSpPr>
          <p:cNvPr id="7" name="TextBox 7"/>
          <p:cNvSpPr txBox="1"/>
          <p:nvPr/>
        </p:nvSpPr>
        <p:spPr>
          <a:xfrm>
            <a:off x="4064515" y="3661696"/>
            <a:ext cx="10469841" cy="4359228"/>
          </a:xfrm>
          <a:prstGeom prst="rect">
            <a:avLst/>
          </a:prstGeom>
        </p:spPr>
        <p:txBody>
          <a:bodyPr lIns="0" tIns="0" rIns="0" bIns="0" rtlCol="0" anchor="t">
            <a:spAutoFit/>
          </a:bodyPr>
          <a:lstStyle/>
          <a:p>
            <a:pPr algn="l">
              <a:lnSpc>
                <a:spcPts val="3858"/>
              </a:lnSpc>
            </a:pPr>
            <a:r>
              <a:rPr lang="en-US" sz="2381">
                <a:solidFill>
                  <a:srgbClr val="FFFFFF"/>
                </a:solidFill>
                <a:latin typeface="Poppins Light"/>
              </a:rPr>
              <a:t>In conclusion, traffic flow prediction systems are crucial for optimizing urban mobility and enhancing transportation safety. With advancements in technology like machine learning and real-time data processing, these systems hold great promise for improving accuracy and responsiveness. Collaborative efforts and supportive policies are essential for leveraging these advancements effectively. By embracing innovation, we can create smarter, more sustainable cities with safer and more efficient transportation networks.</a:t>
            </a:r>
          </a:p>
          <a:p>
            <a:pPr algn="l">
              <a:lnSpc>
                <a:spcPts val="3858"/>
              </a:lnSpc>
            </a:pPr>
            <a:endParaRPr lang="en-US" sz="2381">
              <a:solidFill>
                <a:srgbClr val="FFFFFF"/>
              </a:solidFill>
              <a:latin typeface="Poppins Light"/>
            </a:endParaRPr>
          </a:p>
        </p:txBody>
      </p:sp>
      <p:sp>
        <p:nvSpPr>
          <p:cNvPr id="8" name="Freeform 8"/>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2033833" y="-4951195"/>
            <a:ext cx="22355665" cy="15878588"/>
          </a:xfrm>
          <a:custGeom>
            <a:avLst/>
            <a:gdLst/>
            <a:ahLst/>
            <a:cxnLst/>
            <a:rect l="l" t="t" r="r" b="b"/>
            <a:pathLst>
              <a:path w="22355665" h="15878588">
                <a:moveTo>
                  <a:pt x="0" y="0"/>
                </a:moveTo>
                <a:lnTo>
                  <a:pt x="22355666" y="0"/>
                </a:lnTo>
                <a:lnTo>
                  <a:pt x="22355666" y="15878588"/>
                </a:lnTo>
                <a:lnTo>
                  <a:pt x="0" y="15878588"/>
                </a:lnTo>
                <a:lnTo>
                  <a:pt x="0" y="0"/>
                </a:lnTo>
                <a:close/>
              </a:path>
            </a:pathLst>
          </a:custGeom>
          <a:blipFill>
            <a:blip r:embed="rId3">
              <a:alphaModFix amt="53000"/>
            </a:blip>
            <a:stretch>
              <a:fillRect t="-4404" r="-11352" b="-6948"/>
            </a:stretch>
          </a:blipFill>
        </p:spPr>
      </p:sp>
      <p:sp>
        <p:nvSpPr>
          <p:cNvPr id="4" name="TextBox 4"/>
          <p:cNvSpPr txBox="1"/>
          <p:nvPr/>
        </p:nvSpPr>
        <p:spPr>
          <a:xfrm>
            <a:off x="2971800" y="-678140"/>
            <a:ext cx="12495298" cy="3153620"/>
          </a:xfrm>
          <a:prstGeom prst="rect">
            <a:avLst/>
          </a:prstGeom>
        </p:spPr>
        <p:txBody>
          <a:bodyPr wrap="square" lIns="0" tIns="0" rIns="0" bIns="0" rtlCol="0" anchor="t">
            <a:spAutoFit/>
          </a:bodyPr>
          <a:lstStyle/>
          <a:p>
            <a:pPr algn="ctr">
              <a:lnSpc>
                <a:spcPts val="25588"/>
              </a:lnSpc>
            </a:pPr>
            <a:r>
              <a:rPr lang="en-US" sz="18300" dirty="0">
                <a:solidFill>
                  <a:schemeClr val="bg1"/>
                </a:solidFill>
                <a:latin typeface="Computer Says No"/>
              </a:rPr>
              <a:t>ACKNOWLEDGEMENTS</a:t>
            </a:r>
            <a:endParaRPr lang="en-US" sz="18277" dirty="0">
              <a:solidFill>
                <a:srgbClr val="FFFFFF"/>
              </a:solidFill>
              <a:latin typeface="Ara Hamah Alfidaa"/>
            </a:endParaRPr>
          </a:p>
        </p:txBody>
      </p:sp>
      <p:sp>
        <p:nvSpPr>
          <p:cNvPr id="5" name="TextBox 5"/>
          <p:cNvSpPr txBox="1"/>
          <p:nvPr/>
        </p:nvSpPr>
        <p:spPr>
          <a:xfrm>
            <a:off x="1814099" y="1539063"/>
            <a:ext cx="14659803" cy="8502328"/>
          </a:xfrm>
          <a:prstGeom prst="rect">
            <a:avLst/>
          </a:prstGeom>
        </p:spPr>
        <p:txBody>
          <a:bodyPr lIns="0" tIns="0" rIns="0" bIns="0" rtlCol="0" anchor="t">
            <a:spAutoFit/>
          </a:bodyPr>
          <a:lstStyle/>
          <a:p>
            <a:pPr algn="ctr">
              <a:lnSpc>
                <a:spcPts val="3920"/>
              </a:lnSpc>
            </a:pPr>
            <a:endParaRPr dirty="0"/>
          </a:p>
          <a:p>
            <a:pPr algn="ctr">
              <a:lnSpc>
                <a:spcPts val="3920"/>
              </a:lnSpc>
            </a:pPr>
            <a:endParaRPr dirty="0"/>
          </a:p>
          <a:p>
            <a:pPr algn="ctr">
              <a:lnSpc>
                <a:spcPts val="3920"/>
              </a:lnSpc>
            </a:pPr>
            <a:r>
              <a:rPr lang="en-US" sz="2800" spc="22" dirty="0">
                <a:solidFill>
                  <a:srgbClr val="FFFFFF"/>
                </a:solidFill>
                <a:latin typeface="TT Chocolates"/>
              </a:rPr>
              <a:t>We would like to express our heartfelt gratitude to all those who made the completion of this project possible.</a:t>
            </a:r>
          </a:p>
          <a:p>
            <a:pPr algn="ctr">
              <a:lnSpc>
                <a:spcPts val="3920"/>
              </a:lnSpc>
            </a:pPr>
            <a:endParaRPr lang="en-US" sz="2800" spc="22" dirty="0">
              <a:solidFill>
                <a:srgbClr val="FFFFFF"/>
              </a:solidFill>
              <a:latin typeface="TT Chocolates"/>
            </a:endParaRPr>
          </a:p>
          <a:p>
            <a:pPr algn="ctr">
              <a:lnSpc>
                <a:spcPts val="3920"/>
              </a:lnSpc>
            </a:pPr>
            <a:r>
              <a:rPr lang="en-US" sz="2800" spc="22" dirty="0">
                <a:solidFill>
                  <a:srgbClr val="FFFFFF"/>
                </a:solidFill>
                <a:latin typeface="TT Chocolates"/>
              </a:rPr>
              <a:t>Special thanks to our Mentor, Mr. </a:t>
            </a:r>
            <a:r>
              <a:rPr lang="en-US" sz="2800" spc="22" dirty="0" err="1">
                <a:solidFill>
                  <a:srgbClr val="FFFFFF"/>
                </a:solidFill>
                <a:latin typeface="TT Chocolates"/>
              </a:rPr>
              <a:t>Eldhose</a:t>
            </a:r>
            <a:r>
              <a:rPr lang="en-US" sz="2800" spc="22" dirty="0">
                <a:solidFill>
                  <a:srgbClr val="FFFFFF"/>
                </a:solidFill>
                <a:latin typeface="TT Chocolates"/>
              </a:rPr>
              <a:t> Mathew, for his invaluable guidance and continuous support. We are also grateful to Infosys for providing the necessary resources and a conductive environment for this work.</a:t>
            </a:r>
          </a:p>
          <a:p>
            <a:pPr algn="ctr">
              <a:lnSpc>
                <a:spcPts val="3920"/>
              </a:lnSpc>
            </a:pPr>
            <a:endParaRPr lang="en-US" sz="2800" spc="22" dirty="0">
              <a:solidFill>
                <a:srgbClr val="FFFFFF"/>
              </a:solidFill>
              <a:latin typeface="TT Chocolates"/>
            </a:endParaRPr>
          </a:p>
          <a:p>
            <a:pPr algn="ctr">
              <a:lnSpc>
                <a:spcPts val="3920"/>
              </a:lnSpc>
            </a:pPr>
            <a:r>
              <a:rPr lang="en-US" sz="2800" spc="22" dirty="0">
                <a:solidFill>
                  <a:srgbClr val="FFFFFF"/>
                </a:solidFill>
                <a:latin typeface="TT Chocolates"/>
              </a:rPr>
              <a:t>We appreciate the support and collaboration of our colleagues and friends, whose constructive discussions and shared knowledge were invaluable.</a:t>
            </a:r>
          </a:p>
          <a:p>
            <a:pPr algn="ctr">
              <a:lnSpc>
                <a:spcPts val="3920"/>
              </a:lnSpc>
            </a:pPr>
            <a:endParaRPr lang="en-US" sz="2800" spc="22" dirty="0">
              <a:solidFill>
                <a:srgbClr val="FFFFFF"/>
              </a:solidFill>
              <a:latin typeface="TT Chocolates"/>
            </a:endParaRPr>
          </a:p>
          <a:p>
            <a:pPr algn="ctr">
              <a:lnSpc>
                <a:spcPts val="3920"/>
              </a:lnSpc>
            </a:pPr>
            <a:r>
              <a:rPr lang="en-US" sz="2800" spc="22" dirty="0">
                <a:solidFill>
                  <a:srgbClr val="FFFFFF"/>
                </a:solidFill>
                <a:latin typeface="TT Chocolates"/>
              </a:rPr>
              <a:t>Finally, we extend our deepest thanks to our families for their unwavering support and patience.</a:t>
            </a:r>
          </a:p>
          <a:p>
            <a:pPr algn="ctr">
              <a:lnSpc>
                <a:spcPts val="3920"/>
              </a:lnSpc>
            </a:pPr>
            <a:endParaRPr lang="en-US" sz="2800" spc="22" dirty="0">
              <a:solidFill>
                <a:srgbClr val="FFFFFF"/>
              </a:solidFill>
              <a:latin typeface="TT Chocolates"/>
            </a:endParaRPr>
          </a:p>
          <a:p>
            <a:pPr algn="ctr">
              <a:lnSpc>
                <a:spcPts val="3920"/>
              </a:lnSpc>
            </a:pPr>
            <a:r>
              <a:rPr lang="en-US" sz="2800" spc="22" dirty="0">
                <a:solidFill>
                  <a:srgbClr val="FFFFFF"/>
                </a:solidFill>
                <a:latin typeface="TT Chocolates"/>
              </a:rPr>
              <a:t>Thank you all for your contributions.</a:t>
            </a:r>
          </a:p>
          <a:p>
            <a:pPr algn="ctr">
              <a:lnSpc>
                <a:spcPts val="3920"/>
              </a:lnSpc>
            </a:pPr>
            <a:endParaRPr lang="en-US" sz="2800" spc="22" dirty="0">
              <a:solidFill>
                <a:srgbClr val="FFFFFF"/>
              </a:solidFill>
              <a:latin typeface="TT Chocolates"/>
            </a:endParaRPr>
          </a:p>
          <a:p>
            <a:pPr algn="ctr">
              <a:lnSpc>
                <a:spcPts val="3920"/>
              </a:lnSpc>
              <a:spcBef>
                <a:spcPct val="0"/>
              </a:spcBef>
            </a:pPr>
            <a:endParaRPr lang="en-US" sz="2800" spc="22" dirty="0">
              <a:solidFill>
                <a:srgbClr val="FFFFFF"/>
              </a:solidFill>
              <a:latin typeface="TT Chocolate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a:off x="-3648451" y="0"/>
            <a:ext cx="22355665" cy="15878588"/>
          </a:xfrm>
          <a:custGeom>
            <a:avLst/>
            <a:gdLst/>
            <a:ahLst/>
            <a:cxnLst/>
            <a:rect l="l" t="t" r="r" b="b"/>
            <a:pathLst>
              <a:path w="22355665" h="15878588">
                <a:moveTo>
                  <a:pt x="0" y="0"/>
                </a:moveTo>
                <a:lnTo>
                  <a:pt x="22355665" y="0"/>
                </a:lnTo>
                <a:lnTo>
                  <a:pt x="22355665" y="15878588"/>
                </a:lnTo>
                <a:lnTo>
                  <a:pt x="0" y="15878588"/>
                </a:lnTo>
                <a:lnTo>
                  <a:pt x="0" y="0"/>
                </a:lnTo>
                <a:close/>
              </a:path>
            </a:pathLst>
          </a:custGeom>
          <a:blipFill>
            <a:blip r:embed="rId3">
              <a:alphaModFix amt="53000"/>
            </a:blip>
            <a:stretch>
              <a:fillRect/>
            </a:stretch>
          </a:blipFill>
        </p:spPr>
      </p:sp>
      <p:sp>
        <p:nvSpPr>
          <p:cNvPr id="4" name="TextBox 4"/>
          <p:cNvSpPr txBox="1"/>
          <p:nvPr/>
        </p:nvSpPr>
        <p:spPr>
          <a:xfrm>
            <a:off x="2745118" y="-647700"/>
            <a:ext cx="12206448" cy="4534639"/>
          </a:xfrm>
          <a:prstGeom prst="rect">
            <a:avLst/>
          </a:prstGeom>
        </p:spPr>
        <p:txBody>
          <a:bodyPr lIns="0" tIns="0" rIns="0" bIns="0" rtlCol="0" anchor="t">
            <a:spAutoFit/>
          </a:bodyPr>
          <a:lstStyle/>
          <a:p>
            <a:pPr algn="ctr">
              <a:lnSpc>
                <a:spcPts val="18016"/>
              </a:lnSpc>
            </a:pPr>
            <a:r>
              <a:rPr lang="en-US" sz="12900" dirty="0">
                <a:solidFill>
                  <a:schemeClr val="bg1"/>
                </a:solidFill>
                <a:latin typeface="Computer Says No"/>
              </a:rPr>
              <a:t>REFERENCES</a:t>
            </a:r>
            <a:endParaRPr lang="en-US" sz="12900" dirty="0">
              <a:solidFill>
                <a:srgbClr val="FFFFFF"/>
              </a:solidFill>
              <a:latin typeface="Ara Hamah Alfidaa"/>
            </a:endParaRPr>
          </a:p>
          <a:p>
            <a:pPr algn="ctr">
              <a:lnSpc>
                <a:spcPts val="18016"/>
              </a:lnSpc>
            </a:pPr>
            <a:endParaRPr lang="en-US" sz="12868" dirty="0">
              <a:solidFill>
                <a:srgbClr val="FFFFFF"/>
              </a:solidFill>
              <a:latin typeface="Ara Hamah Alfidaa"/>
            </a:endParaRPr>
          </a:p>
        </p:txBody>
      </p:sp>
      <p:sp>
        <p:nvSpPr>
          <p:cNvPr id="5" name="TextBox 5"/>
          <p:cNvSpPr txBox="1"/>
          <p:nvPr/>
        </p:nvSpPr>
        <p:spPr>
          <a:xfrm>
            <a:off x="1321086" y="1327799"/>
            <a:ext cx="15054512" cy="9131630"/>
          </a:xfrm>
          <a:prstGeom prst="rect">
            <a:avLst/>
          </a:prstGeom>
        </p:spPr>
        <p:txBody>
          <a:bodyPr lIns="0" tIns="0" rIns="0" bIns="0" rtlCol="0" anchor="t">
            <a:spAutoFit/>
          </a:bodyPr>
          <a:lstStyle/>
          <a:p>
            <a:pPr marL="487456" lvl="1" indent="-243728" algn="ctr">
              <a:lnSpc>
                <a:spcPts val="3160"/>
              </a:lnSpc>
              <a:buFont typeface="Arial"/>
              <a:buChar char="•"/>
            </a:pPr>
            <a:r>
              <a:rPr lang="en-US" sz="2257" spc="18">
                <a:solidFill>
                  <a:srgbClr val="FFFFFF"/>
                </a:solidFill>
                <a:latin typeface="TT Chocolates"/>
              </a:rPr>
              <a:t>Traffic Flow Prediction Overview</a:t>
            </a:r>
          </a:p>
          <a:p>
            <a:pPr algn="ctr">
              <a:lnSpc>
                <a:spcPts val="3160"/>
              </a:lnSpc>
            </a:pPr>
            <a:r>
              <a:rPr lang="en-US" sz="2257" spc="18">
                <a:solidFill>
                  <a:srgbClr val="FFFFFF"/>
                </a:solidFill>
                <a:latin typeface="TT Chocolates"/>
              </a:rPr>
              <a:t>Li, J., Li, X., &amp; Cai, C. (2019). A Review of Traffic Flow Prediction Methods. IEEE Access, 7, 46433-46449.  </a:t>
            </a:r>
          </a:p>
          <a:p>
            <a:pPr marL="487456" lvl="1" indent="-243728" algn="ctr">
              <a:lnSpc>
                <a:spcPts val="3160"/>
              </a:lnSpc>
              <a:buFont typeface="Arial"/>
              <a:buChar char="•"/>
            </a:pPr>
            <a:r>
              <a:rPr lang="en-US" sz="2257" spc="18">
                <a:solidFill>
                  <a:srgbClr val="FFFFFF"/>
                </a:solidFill>
                <a:latin typeface="TT Chocolates"/>
              </a:rPr>
              <a:t>Challenges with Current Systems</a:t>
            </a:r>
          </a:p>
          <a:p>
            <a:pPr algn="ctr">
              <a:lnSpc>
                <a:spcPts val="3160"/>
              </a:lnSpc>
            </a:pPr>
            <a:r>
              <a:rPr lang="en-US" sz="2257" spc="18">
                <a:solidFill>
                  <a:srgbClr val="FFFFFF"/>
                </a:solidFill>
                <a:latin typeface="TT Chocolates"/>
              </a:rPr>
              <a:t>Yilmaz, S., &amp; Alpkocak, A. (2017). Challenges in Traffic Flow Prediction Systems. International Journal of Civil Engineering, 15(3), 163-170. https://doi.org/10.1007/s40999-016-0110-3</a:t>
            </a:r>
          </a:p>
          <a:p>
            <a:pPr marL="487456" lvl="1" indent="-243728" algn="ctr">
              <a:lnSpc>
                <a:spcPts val="3160"/>
              </a:lnSpc>
              <a:buFont typeface="Arial"/>
              <a:buChar char="•"/>
            </a:pPr>
            <a:r>
              <a:rPr lang="en-US" sz="2257" spc="18">
                <a:solidFill>
                  <a:srgbClr val="FFFFFF"/>
                </a:solidFill>
                <a:latin typeface="TT Chocolates"/>
              </a:rPr>
              <a:t>Objectives of SARIMA Model</a:t>
            </a:r>
          </a:p>
          <a:p>
            <a:pPr algn="ctr">
              <a:lnSpc>
                <a:spcPts val="3160"/>
              </a:lnSpc>
            </a:pPr>
            <a:r>
              <a:rPr lang="en-US" sz="2257" spc="18">
                <a:solidFill>
                  <a:srgbClr val="FFFFFF"/>
                </a:solidFill>
                <a:latin typeface="TT Chocolates"/>
              </a:rPr>
              <a:t>Zhang, G., &amp; Wang, J. (2020). Applications of SARIMA Models in Traffic Flow Prediction. Transportation Research Part C, 110, 181-196. https://doi.org/10.1016/j.trc.2019.12.007</a:t>
            </a:r>
          </a:p>
          <a:p>
            <a:pPr marL="487456" lvl="1" indent="-243728" algn="ctr">
              <a:lnSpc>
                <a:spcPts val="3160"/>
              </a:lnSpc>
              <a:buFont typeface="Arial"/>
              <a:buChar char="•"/>
            </a:pPr>
            <a:r>
              <a:rPr lang="en-US" sz="2257" spc="18">
                <a:solidFill>
                  <a:srgbClr val="FFFFFF"/>
                </a:solidFill>
                <a:latin typeface="TT Chocolates"/>
              </a:rPr>
              <a:t>Applications of Traffic Flow Prediction</a:t>
            </a:r>
          </a:p>
          <a:p>
            <a:pPr algn="ctr">
              <a:lnSpc>
                <a:spcPts val="3160"/>
              </a:lnSpc>
            </a:pPr>
            <a:r>
              <a:rPr lang="en-US" sz="2257" spc="18">
                <a:solidFill>
                  <a:srgbClr val="FFFFFF"/>
                </a:solidFill>
                <a:latin typeface="TT Chocolates"/>
              </a:rPr>
              <a:t>Mahmoud, M. S., &amp; Habbal, A. A. (2018). Applications of Traffic Flow Prediction Models. Journal of Traffic Engineering, 25(2), 89-102. https://doi.org/10.1016/j.jte.2017.12.003</a:t>
            </a:r>
          </a:p>
          <a:p>
            <a:pPr marL="487456" lvl="1" indent="-243728" algn="ctr">
              <a:lnSpc>
                <a:spcPts val="3160"/>
              </a:lnSpc>
              <a:buFont typeface="Arial"/>
              <a:buChar char="•"/>
            </a:pPr>
            <a:r>
              <a:rPr lang="en-US" sz="2257" spc="18">
                <a:solidFill>
                  <a:srgbClr val="FFFFFF"/>
                </a:solidFill>
                <a:latin typeface="TT Chocolates"/>
              </a:rPr>
              <a:t>Image References : </a:t>
            </a:r>
          </a:p>
          <a:p>
            <a:pPr marL="487456" lvl="1" indent="-243728" algn="ctr">
              <a:lnSpc>
                <a:spcPts val="3160"/>
              </a:lnSpc>
              <a:buFont typeface="Arial"/>
              <a:buChar char="•"/>
            </a:pPr>
            <a:r>
              <a:rPr lang="en-US" sz="2257" spc="18">
                <a:solidFill>
                  <a:srgbClr val="FFFFFF"/>
                </a:solidFill>
                <a:latin typeface="TT Chocolates"/>
              </a:rPr>
              <a:t> https://in.pinterest.com/pin/263460646929997870/</a:t>
            </a:r>
          </a:p>
          <a:p>
            <a:pPr marL="487456" lvl="1" indent="-243728" algn="ctr">
              <a:lnSpc>
                <a:spcPts val="3160"/>
              </a:lnSpc>
              <a:buFont typeface="Arial"/>
              <a:buChar char="•"/>
            </a:pPr>
            <a:r>
              <a:rPr lang="en-US" sz="2257" spc="18">
                <a:solidFill>
                  <a:srgbClr val="FFFFFF"/>
                </a:solidFill>
                <a:latin typeface="TT Chocolates"/>
              </a:rPr>
              <a:t> https://www.linkedin.com/pulse/top-5-navigation-technology-trends-10-promising-govind-dhaigude</a:t>
            </a:r>
          </a:p>
          <a:p>
            <a:pPr marL="487456" lvl="1" indent="-243728" algn="ctr">
              <a:lnSpc>
                <a:spcPts val="3160"/>
              </a:lnSpc>
              <a:buFont typeface="Arial"/>
              <a:buChar char="•"/>
            </a:pPr>
            <a:r>
              <a:rPr lang="en-US" sz="2257" spc="18">
                <a:solidFill>
                  <a:srgbClr val="FFFFFF"/>
                </a:solidFill>
                <a:latin typeface="TT Chocolates"/>
              </a:rPr>
              <a:t>https://www.freepik.com/free-photos-vectors/public-transport</a:t>
            </a:r>
          </a:p>
          <a:p>
            <a:pPr marL="487456" lvl="1" indent="-243728" algn="ctr">
              <a:lnSpc>
                <a:spcPts val="3160"/>
              </a:lnSpc>
              <a:buFont typeface="Arial"/>
              <a:buChar char="•"/>
            </a:pPr>
            <a:r>
              <a:rPr lang="en-US" sz="2257" spc="18">
                <a:solidFill>
                  <a:srgbClr val="FFFFFF"/>
                </a:solidFill>
                <a:latin typeface="TT Chocolates"/>
              </a:rPr>
              <a:t>https://www.freepik.com/free-photos-vectors/disaster-management</a:t>
            </a:r>
          </a:p>
          <a:p>
            <a:pPr marL="487456" lvl="1" indent="-243728" algn="ctr">
              <a:lnSpc>
                <a:spcPts val="3160"/>
              </a:lnSpc>
              <a:buFont typeface="Arial"/>
              <a:buChar char="•"/>
            </a:pPr>
            <a:r>
              <a:rPr lang="en-US" sz="2257" spc="18">
                <a:solidFill>
                  <a:srgbClr val="FFFFFF"/>
                </a:solidFill>
                <a:latin typeface="TT Chocolates"/>
              </a:rPr>
              <a:t>https://www.freepik.com/free-photos-vectors/event-cartoon</a:t>
            </a:r>
          </a:p>
          <a:p>
            <a:pPr marL="487456" lvl="1" indent="-243728" algn="ctr">
              <a:lnSpc>
                <a:spcPts val="3160"/>
              </a:lnSpc>
              <a:buFont typeface="Arial"/>
              <a:buChar char="•"/>
            </a:pPr>
            <a:r>
              <a:rPr lang="en-US" sz="2257" spc="18">
                <a:solidFill>
                  <a:srgbClr val="FFFFFF"/>
                </a:solidFill>
                <a:latin typeface="TT Chocolates"/>
              </a:rPr>
              <a:t>https://www.freepik.com/premium-photo/vector-cartoon-world-environment-earth-day-importance-loving-nature_40097818.htm</a:t>
            </a:r>
          </a:p>
          <a:p>
            <a:pPr marL="487456" lvl="1" indent="-243728" algn="ctr">
              <a:lnSpc>
                <a:spcPts val="3160"/>
              </a:lnSpc>
              <a:buFont typeface="Arial"/>
              <a:buChar char="•"/>
            </a:pPr>
            <a:r>
              <a:rPr lang="en-US" sz="2257" spc="18">
                <a:solidFill>
                  <a:srgbClr val="FFFFFF"/>
                </a:solidFill>
                <a:latin typeface="TT Chocolates"/>
              </a:rPr>
              <a:t>https://depositphotos.com/illustration/global-economic-concept-people-scene-flat-cartoon-design-businessman-develops-595808806.html</a:t>
            </a:r>
          </a:p>
          <a:p>
            <a:pPr marL="487456" lvl="1" indent="-243728" algn="ctr">
              <a:lnSpc>
                <a:spcPts val="3160"/>
              </a:lnSpc>
              <a:buFont typeface="Arial"/>
              <a:buChar char="•"/>
            </a:pPr>
            <a:r>
              <a:rPr lang="en-US" sz="2257" spc="18">
                <a:solidFill>
                  <a:srgbClr val="FFFFFF"/>
                </a:solidFill>
                <a:latin typeface="TT Chocolates"/>
              </a:rPr>
              <a:t>https://stock.adobe.com/in/search?k=cartoon+traffic</a:t>
            </a:r>
          </a:p>
          <a:p>
            <a:pPr algn="ctr">
              <a:lnSpc>
                <a:spcPts val="3160"/>
              </a:lnSpc>
              <a:spcBef>
                <a:spcPct val="0"/>
              </a:spcBef>
            </a:pPr>
            <a:endParaRPr lang="en-US" sz="2257" spc="18">
              <a:solidFill>
                <a:srgbClr val="FFFFFF"/>
              </a:solidFill>
              <a:latin typeface="TT Chocolate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355465"/>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Freeform 3"/>
          <p:cNvSpPr/>
          <p:nvPr/>
        </p:nvSpPr>
        <p:spPr>
          <a:xfrm>
            <a:off x="12929536" y="3289846"/>
            <a:ext cx="4536193" cy="5531943"/>
          </a:xfrm>
          <a:custGeom>
            <a:avLst/>
            <a:gdLst/>
            <a:ahLst/>
            <a:cxnLst/>
            <a:rect l="l" t="t" r="r" b="b"/>
            <a:pathLst>
              <a:path w="4536193" h="5531943">
                <a:moveTo>
                  <a:pt x="0" y="0"/>
                </a:moveTo>
                <a:lnTo>
                  <a:pt x="4536193" y="0"/>
                </a:lnTo>
                <a:lnTo>
                  <a:pt x="4536193" y="5531943"/>
                </a:lnTo>
                <a:lnTo>
                  <a:pt x="0" y="5531943"/>
                </a:lnTo>
                <a:lnTo>
                  <a:pt x="0" y="0"/>
                </a:lnTo>
                <a:close/>
              </a:path>
            </a:pathLst>
          </a:custGeom>
          <a:blipFill>
            <a:blip r:embed="rId3"/>
            <a:stretch>
              <a:fillRect/>
            </a:stretch>
          </a:blipFill>
        </p:spPr>
      </p:sp>
      <p:sp>
        <p:nvSpPr>
          <p:cNvPr id="4" name="TextBox 4"/>
          <p:cNvSpPr txBox="1"/>
          <p:nvPr/>
        </p:nvSpPr>
        <p:spPr>
          <a:xfrm>
            <a:off x="1256862" y="1408712"/>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INTRODUCTION</a:t>
            </a:r>
          </a:p>
        </p:txBody>
      </p:sp>
      <p:sp>
        <p:nvSpPr>
          <p:cNvPr id="5" name="TextBox 5"/>
          <p:cNvSpPr txBox="1"/>
          <p:nvPr/>
        </p:nvSpPr>
        <p:spPr>
          <a:xfrm>
            <a:off x="1256862" y="2841614"/>
            <a:ext cx="9408178" cy="5568854"/>
          </a:xfrm>
          <a:prstGeom prst="rect">
            <a:avLst/>
          </a:prstGeom>
        </p:spPr>
        <p:txBody>
          <a:bodyPr lIns="0" tIns="0" rIns="0" bIns="0" rtlCol="0" anchor="t">
            <a:spAutoFit/>
          </a:bodyPr>
          <a:lstStyle/>
          <a:p>
            <a:pPr algn="l">
              <a:lnSpc>
                <a:spcPts val="3408"/>
              </a:lnSpc>
            </a:pPr>
            <a:r>
              <a:rPr lang="en-US" sz="2434">
                <a:solidFill>
                  <a:srgbClr val="FFFFFF"/>
                </a:solidFill>
                <a:latin typeface="Poppins Bold"/>
              </a:rPr>
              <a:t>Traffic flow prediction</a:t>
            </a:r>
            <a:r>
              <a:rPr lang="en-US" sz="2434">
                <a:solidFill>
                  <a:srgbClr val="FFFFFF"/>
                </a:solidFill>
                <a:latin typeface="Poppins Light"/>
              </a:rPr>
              <a:t> is the process of using mathematical models and computational techniques to forecast the number and movement of vehicles on a road network over a specific period. </a:t>
            </a:r>
          </a:p>
          <a:p>
            <a:pPr algn="l">
              <a:lnSpc>
                <a:spcPts val="3408"/>
              </a:lnSpc>
            </a:pPr>
            <a:endParaRPr lang="en-US" sz="2434">
              <a:solidFill>
                <a:srgbClr val="FFFFFF"/>
              </a:solidFill>
              <a:latin typeface="Poppins Light"/>
            </a:endParaRPr>
          </a:p>
          <a:p>
            <a:pPr algn="l">
              <a:lnSpc>
                <a:spcPts val="3408"/>
              </a:lnSpc>
            </a:pPr>
            <a:r>
              <a:rPr lang="en-US" sz="2434">
                <a:solidFill>
                  <a:srgbClr val="FFFFFF"/>
                </a:solidFill>
                <a:latin typeface="Poppins Light"/>
              </a:rPr>
              <a:t>This involves analyzing historical and real-time data on traffic conditions, weather, events, and other relevant factors to predict future traffic patterns. </a:t>
            </a:r>
          </a:p>
          <a:p>
            <a:pPr algn="l">
              <a:lnSpc>
                <a:spcPts val="3408"/>
              </a:lnSpc>
            </a:pPr>
            <a:endParaRPr lang="en-US" sz="2434">
              <a:solidFill>
                <a:srgbClr val="FFFFFF"/>
              </a:solidFill>
              <a:latin typeface="Poppins Light"/>
            </a:endParaRPr>
          </a:p>
          <a:p>
            <a:pPr algn="l">
              <a:lnSpc>
                <a:spcPts val="3408"/>
              </a:lnSpc>
            </a:pPr>
            <a:r>
              <a:rPr lang="en-US" sz="2434">
                <a:solidFill>
                  <a:srgbClr val="FFFFFF"/>
                </a:solidFill>
                <a:latin typeface="Poppins Light"/>
              </a:rPr>
              <a:t>The goal is to provide accurate and timely information that can help in traffic management, urban planning, navigation systems, and reducing congestion.</a:t>
            </a:r>
          </a:p>
          <a:p>
            <a:pPr algn="l">
              <a:lnSpc>
                <a:spcPts val="3252"/>
              </a:lnSpc>
            </a:pPr>
            <a:endParaRPr lang="en-US" sz="2434">
              <a:solidFill>
                <a:srgbClr val="FFFFFF"/>
              </a:solidFill>
              <a:latin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1083138" y="2044572"/>
            <a:ext cx="7012505" cy="1338751"/>
          </a:xfrm>
          <a:custGeom>
            <a:avLst/>
            <a:gdLst/>
            <a:ahLst/>
            <a:cxnLst/>
            <a:rect l="l" t="t" r="r" b="b"/>
            <a:pathLst>
              <a:path w="7012505" h="1338751">
                <a:moveTo>
                  <a:pt x="0" y="0"/>
                </a:moveTo>
                <a:lnTo>
                  <a:pt x="7012504" y="0"/>
                </a:lnTo>
                <a:lnTo>
                  <a:pt x="7012504" y="1338751"/>
                </a:lnTo>
                <a:lnTo>
                  <a:pt x="0" y="13387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263216" y="2044572"/>
            <a:ext cx="7341934" cy="1401642"/>
          </a:xfrm>
          <a:custGeom>
            <a:avLst/>
            <a:gdLst/>
            <a:ahLst/>
            <a:cxnLst/>
            <a:rect l="l" t="t" r="r" b="b"/>
            <a:pathLst>
              <a:path w="7341934" h="1401642">
                <a:moveTo>
                  <a:pt x="0" y="0"/>
                </a:moveTo>
                <a:lnTo>
                  <a:pt x="7341934" y="0"/>
                </a:lnTo>
                <a:lnTo>
                  <a:pt x="7341934" y="1401642"/>
                </a:lnTo>
                <a:lnTo>
                  <a:pt x="0" y="1401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635022" y="7060284"/>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649490" y="3698910"/>
            <a:ext cx="8714683" cy="2637155"/>
          </a:xfrm>
          <a:prstGeom prst="rect">
            <a:avLst/>
          </a:prstGeom>
        </p:spPr>
        <p:txBody>
          <a:bodyPr lIns="0" tIns="0" rIns="0" bIns="0" rtlCol="0" anchor="t">
            <a:spAutoFit/>
          </a:bodyPr>
          <a:lstStyle/>
          <a:p>
            <a:pPr marL="820421" lvl="1" indent="-410210" algn="l">
              <a:lnSpc>
                <a:spcPts val="5320"/>
              </a:lnSpc>
              <a:buFont typeface="Arial"/>
              <a:buChar char="•"/>
            </a:pPr>
            <a:r>
              <a:rPr lang="en-US" sz="3800" spc="30">
                <a:solidFill>
                  <a:srgbClr val="FFFFFF"/>
                </a:solidFill>
                <a:latin typeface="TT Chocolates"/>
              </a:rPr>
              <a:t>Traffic Signal Control </a:t>
            </a:r>
          </a:p>
          <a:p>
            <a:pPr marL="820421" lvl="1" indent="-410210" algn="l">
              <a:lnSpc>
                <a:spcPts val="5320"/>
              </a:lnSpc>
              <a:buFont typeface="Arial"/>
              <a:buChar char="•"/>
            </a:pPr>
            <a:r>
              <a:rPr lang="en-US" sz="3800" spc="30">
                <a:solidFill>
                  <a:srgbClr val="FFFFFF"/>
                </a:solidFill>
                <a:latin typeface="TT Chocolates"/>
              </a:rPr>
              <a:t>Incident Response</a:t>
            </a:r>
          </a:p>
          <a:p>
            <a:pPr algn="l">
              <a:lnSpc>
                <a:spcPts val="5179"/>
              </a:lnSpc>
              <a:spcBef>
                <a:spcPct val="0"/>
              </a:spcBef>
            </a:pPr>
            <a:endParaRPr lang="en-US" sz="3800" spc="30">
              <a:solidFill>
                <a:srgbClr val="FFFFFF"/>
              </a:solidFill>
              <a:latin typeface="TT Chocolates"/>
            </a:endParaRPr>
          </a:p>
          <a:p>
            <a:pPr algn="l">
              <a:lnSpc>
                <a:spcPts val="5319"/>
              </a:lnSpc>
              <a:spcBef>
                <a:spcPct val="0"/>
              </a:spcBef>
            </a:pPr>
            <a:endParaRPr lang="en-US" sz="3800" spc="30">
              <a:solidFill>
                <a:srgbClr val="FFFFFF"/>
              </a:solidFill>
              <a:latin typeface="TT Chocolates"/>
            </a:endParaRPr>
          </a:p>
        </p:txBody>
      </p:sp>
      <p:grpSp>
        <p:nvGrpSpPr>
          <p:cNvPr id="7" name="Group 7"/>
          <p:cNvGrpSpPr>
            <a:grpSpLocks noChangeAspect="1"/>
          </p:cNvGrpSpPr>
          <p:nvPr/>
        </p:nvGrpSpPr>
        <p:grpSpPr>
          <a:xfrm>
            <a:off x="1399622" y="5726782"/>
            <a:ext cx="6379535" cy="4114800"/>
            <a:chOff x="0" y="0"/>
            <a:chExt cx="6350000" cy="4095750"/>
          </a:xfrm>
        </p:grpSpPr>
        <p:sp>
          <p:nvSpPr>
            <p:cNvPr id="8" name="Freeform 8"/>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7"/>
              <a:stretch>
                <a:fillRect t="-3143" b="-3143"/>
              </a:stretch>
            </a:blipFill>
          </p:spPr>
        </p:sp>
        <p:sp>
          <p:nvSpPr>
            <p:cNvPr id="9" name="Freeform 9"/>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10" name="Freeform 10"/>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id="11" name="Group 11"/>
          <p:cNvGrpSpPr>
            <a:grpSpLocks noChangeAspect="1"/>
          </p:cNvGrpSpPr>
          <p:nvPr/>
        </p:nvGrpSpPr>
        <p:grpSpPr>
          <a:xfrm>
            <a:off x="10879765" y="5726782"/>
            <a:ext cx="6379535" cy="4114800"/>
            <a:chOff x="0" y="0"/>
            <a:chExt cx="6350000" cy="4095750"/>
          </a:xfrm>
        </p:grpSpPr>
        <p:sp>
          <p:nvSpPr>
            <p:cNvPr id="12" name="Freeform 12"/>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8"/>
              <a:stretch>
                <a:fillRect t="-8166" b="-8166"/>
              </a:stretch>
            </a:blipFill>
          </p:spPr>
        </p:sp>
        <p:sp>
          <p:nvSpPr>
            <p:cNvPr id="13" name="Freeform 13"/>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14" name="Freeform 14"/>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id="15" name="TextBox 15"/>
          <p:cNvSpPr txBox="1"/>
          <p:nvPr/>
        </p:nvSpPr>
        <p:spPr>
          <a:xfrm>
            <a:off x="1351157" y="2053548"/>
            <a:ext cx="5618888" cy="1235075"/>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Real-Time Traffic Management</a:t>
            </a:r>
          </a:p>
        </p:txBody>
      </p:sp>
      <p:sp>
        <p:nvSpPr>
          <p:cNvPr id="16" name="TextBox 16"/>
          <p:cNvSpPr txBox="1"/>
          <p:nvPr/>
        </p:nvSpPr>
        <p:spPr>
          <a:xfrm>
            <a:off x="10879765" y="3821147"/>
            <a:ext cx="7893103" cy="1313180"/>
          </a:xfrm>
          <a:prstGeom prst="rect">
            <a:avLst/>
          </a:prstGeom>
        </p:spPr>
        <p:txBody>
          <a:bodyPr lIns="0" tIns="0" rIns="0" bIns="0" rtlCol="0" anchor="t">
            <a:spAutoFit/>
          </a:bodyPr>
          <a:lstStyle/>
          <a:p>
            <a:pPr marL="820417" lvl="1" indent="-410209" algn="l">
              <a:lnSpc>
                <a:spcPts val="5319"/>
              </a:lnSpc>
              <a:buFont typeface="Arial"/>
              <a:buChar char="•"/>
            </a:pPr>
            <a:r>
              <a:rPr lang="en-US" sz="3799" spc="30">
                <a:solidFill>
                  <a:srgbClr val="FFFFFF"/>
                </a:solidFill>
                <a:latin typeface="TT Chocolates"/>
              </a:rPr>
              <a:t>Road Network Design</a:t>
            </a:r>
          </a:p>
          <a:p>
            <a:pPr marL="820417" lvl="1" indent="-410209" algn="l">
              <a:lnSpc>
                <a:spcPts val="5319"/>
              </a:lnSpc>
              <a:buFont typeface="Arial"/>
              <a:buChar char="•"/>
            </a:pPr>
            <a:r>
              <a:rPr lang="en-US" sz="3799" spc="30">
                <a:solidFill>
                  <a:srgbClr val="FFFFFF"/>
                </a:solidFill>
                <a:latin typeface="TT Chocolates"/>
              </a:rPr>
              <a:t>Capacity Planning</a:t>
            </a:r>
          </a:p>
        </p:txBody>
      </p:sp>
      <p:sp>
        <p:nvSpPr>
          <p:cNvPr id="17" name="TextBox 17"/>
          <p:cNvSpPr txBox="1"/>
          <p:nvPr/>
        </p:nvSpPr>
        <p:spPr>
          <a:xfrm>
            <a:off x="9528989" y="2053548"/>
            <a:ext cx="5790912" cy="1235075"/>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Urban Planning and </a:t>
            </a:r>
          </a:p>
          <a:p>
            <a:pPr algn="ctr">
              <a:lnSpc>
                <a:spcPts val="4900"/>
              </a:lnSpc>
            </a:pPr>
            <a:r>
              <a:rPr lang="en-US" sz="3500" spc="248">
                <a:solidFill>
                  <a:srgbClr val="232E54"/>
                </a:solidFill>
                <a:latin typeface="Tek Tall Arabic Bold"/>
              </a:rPr>
              <a:t>Infrastructure Development</a:t>
            </a:r>
          </a:p>
        </p:txBody>
      </p:sp>
      <p:sp>
        <p:nvSpPr>
          <p:cNvPr id="18" name="TextBox 18"/>
          <p:cNvSpPr txBox="1"/>
          <p:nvPr/>
        </p:nvSpPr>
        <p:spPr>
          <a:xfrm>
            <a:off x="5215395" y="593237"/>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APPLICATIONS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1083138" y="2044572"/>
            <a:ext cx="7012505" cy="1338751"/>
          </a:xfrm>
          <a:custGeom>
            <a:avLst/>
            <a:gdLst/>
            <a:ahLst/>
            <a:cxnLst/>
            <a:rect l="l" t="t" r="r" b="b"/>
            <a:pathLst>
              <a:path w="7012505" h="1338751">
                <a:moveTo>
                  <a:pt x="0" y="0"/>
                </a:moveTo>
                <a:lnTo>
                  <a:pt x="7012504" y="0"/>
                </a:lnTo>
                <a:lnTo>
                  <a:pt x="7012504" y="1338751"/>
                </a:lnTo>
                <a:lnTo>
                  <a:pt x="0" y="13387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215395" y="593237"/>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APPLICATIONS</a:t>
            </a:r>
          </a:p>
        </p:txBody>
      </p:sp>
      <p:sp>
        <p:nvSpPr>
          <p:cNvPr id="5" name="Freeform 5"/>
          <p:cNvSpPr/>
          <p:nvPr/>
        </p:nvSpPr>
        <p:spPr>
          <a:xfrm>
            <a:off x="9263216" y="2044572"/>
            <a:ext cx="7341934" cy="1401642"/>
          </a:xfrm>
          <a:custGeom>
            <a:avLst/>
            <a:gdLst/>
            <a:ahLst/>
            <a:cxnLst/>
            <a:rect l="l" t="t" r="r" b="b"/>
            <a:pathLst>
              <a:path w="7341934" h="1401642">
                <a:moveTo>
                  <a:pt x="0" y="0"/>
                </a:moveTo>
                <a:lnTo>
                  <a:pt x="7341934" y="0"/>
                </a:lnTo>
                <a:lnTo>
                  <a:pt x="7341934" y="1401642"/>
                </a:lnTo>
                <a:lnTo>
                  <a:pt x="0" y="1401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635022" y="7060284"/>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sp>
      <p:grpSp>
        <p:nvGrpSpPr>
          <p:cNvPr id="7" name="Group 7"/>
          <p:cNvGrpSpPr>
            <a:grpSpLocks noChangeAspect="1"/>
          </p:cNvGrpSpPr>
          <p:nvPr/>
        </p:nvGrpSpPr>
        <p:grpSpPr>
          <a:xfrm>
            <a:off x="1399622" y="5726782"/>
            <a:ext cx="6379535" cy="4114800"/>
            <a:chOff x="0" y="0"/>
            <a:chExt cx="6350000" cy="4095750"/>
          </a:xfrm>
        </p:grpSpPr>
        <p:sp>
          <p:nvSpPr>
            <p:cNvPr id="8" name="Freeform 8"/>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7"/>
              <a:stretch>
                <a:fillRect t="-16386" b="-16386"/>
              </a:stretch>
            </a:blipFill>
          </p:spPr>
        </p:sp>
        <p:sp>
          <p:nvSpPr>
            <p:cNvPr id="9" name="Freeform 9"/>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10" name="Freeform 10"/>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id="11" name="Group 11"/>
          <p:cNvGrpSpPr>
            <a:grpSpLocks noChangeAspect="1"/>
          </p:cNvGrpSpPr>
          <p:nvPr/>
        </p:nvGrpSpPr>
        <p:grpSpPr>
          <a:xfrm>
            <a:off x="10501793" y="5726782"/>
            <a:ext cx="6379535" cy="4114800"/>
            <a:chOff x="0" y="0"/>
            <a:chExt cx="6350000" cy="4095750"/>
          </a:xfrm>
        </p:grpSpPr>
        <p:sp>
          <p:nvSpPr>
            <p:cNvPr id="12" name="Freeform 12"/>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8"/>
              <a:stretch>
                <a:fillRect t="-12613" b="-12613"/>
              </a:stretch>
            </a:blipFill>
          </p:spPr>
        </p:sp>
        <p:sp>
          <p:nvSpPr>
            <p:cNvPr id="13" name="Freeform 13"/>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14" name="Freeform 14"/>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id="15" name="TextBox 15"/>
          <p:cNvSpPr txBox="1"/>
          <p:nvPr/>
        </p:nvSpPr>
        <p:spPr>
          <a:xfrm>
            <a:off x="1351157" y="2053548"/>
            <a:ext cx="5618888" cy="1235075"/>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Navigation and Route Optimization</a:t>
            </a:r>
          </a:p>
        </p:txBody>
      </p:sp>
      <p:sp>
        <p:nvSpPr>
          <p:cNvPr id="16" name="TextBox 16"/>
          <p:cNvSpPr txBox="1"/>
          <p:nvPr/>
        </p:nvSpPr>
        <p:spPr>
          <a:xfrm>
            <a:off x="1787110" y="3726532"/>
            <a:ext cx="8714683" cy="1979930"/>
          </a:xfrm>
          <a:prstGeom prst="rect">
            <a:avLst/>
          </a:prstGeom>
        </p:spPr>
        <p:txBody>
          <a:bodyPr lIns="0" tIns="0" rIns="0" bIns="0" rtlCol="0" anchor="t">
            <a:spAutoFit/>
          </a:bodyPr>
          <a:lstStyle/>
          <a:p>
            <a:pPr marL="820417" lvl="1" indent="-410209" algn="l">
              <a:lnSpc>
                <a:spcPts val="5319"/>
              </a:lnSpc>
              <a:buFont typeface="Arial"/>
              <a:buChar char="•"/>
            </a:pPr>
            <a:r>
              <a:rPr lang="en-US" sz="3799" spc="30">
                <a:solidFill>
                  <a:srgbClr val="FFFFFF"/>
                </a:solidFill>
                <a:latin typeface="TT Chocolates"/>
              </a:rPr>
              <a:t>GPS and Navigation Systems</a:t>
            </a:r>
          </a:p>
          <a:p>
            <a:pPr marL="820417" lvl="1" indent="-410209" algn="l">
              <a:lnSpc>
                <a:spcPts val="5319"/>
              </a:lnSpc>
              <a:buFont typeface="Arial"/>
              <a:buChar char="•"/>
            </a:pPr>
            <a:r>
              <a:rPr lang="en-US" sz="3799" spc="30">
                <a:solidFill>
                  <a:srgbClr val="FFFFFF"/>
                </a:solidFill>
                <a:latin typeface="TT Chocolates"/>
              </a:rPr>
              <a:t>Fleet Management</a:t>
            </a:r>
          </a:p>
          <a:p>
            <a:pPr algn="l">
              <a:lnSpc>
                <a:spcPts val="5319"/>
              </a:lnSpc>
              <a:spcBef>
                <a:spcPct val="0"/>
              </a:spcBef>
            </a:pPr>
            <a:endParaRPr lang="en-US" sz="3799" spc="30">
              <a:solidFill>
                <a:srgbClr val="FFFFFF"/>
              </a:solidFill>
              <a:latin typeface="TT Chocolates"/>
            </a:endParaRPr>
          </a:p>
        </p:txBody>
      </p:sp>
      <p:sp>
        <p:nvSpPr>
          <p:cNvPr id="17" name="TextBox 17"/>
          <p:cNvSpPr txBox="1"/>
          <p:nvPr/>
        </p:nvSpPr>
        <p:spPr>
          <a:xfrm>
            <a:off x="10879765" y="3830672"/>
            <a:ext cx="7893103" cy="1216025"/>
          </a:xfrm>
          <a:prstGeom prst="rect">
            <a:avLst/>
          </a:prstGeom>
        </p:spPr>
        <p:txBody>
          <a:bodyPr lIns="0" tIns="0" rIns="0" bIns="0" rtlCol="0" anchor="t">
            <a:spAutoFit/>
          </a:bodyPr>
          <a:lstStyle/>
          <a:p>
            <a:pPr marL="755649" lvl="1" indent="-377824" algn="l">
              <a:lnSpc>
                <a:spcPts val="4899"/>
              </a:lnSpc>
              <a:buFont typeface="Arial"/>
              <a:buChar char="•"/>
            </a:pPr>
            <a:r>
              <a:rPr lang="en-US" sz="3499" spc="27">
                <a:solidFill>
                  <a:srgbClr val="FFFFFF"/>
                </a:solidFill>
                <a:latin typeface="TT Chocolates"/>
              </a:rPr>
              <a:t>Evacuation Planning</a:t>
            </a:r>
          </a:p>
          <a:p>
            <a:pPr marL="755649" lvl="1" indent="-377824" algn="l">
              <a:lnSpc>
                <a:spcPts val="4899"/>
              </a:lnSpc>
              <a:buFont typeface="Arial"/>
              <a:buChar char="•"/>
            </a:pPr>
            <a:r>
              <a:rPr lang="en-US" sz="3499" spc="27">
                <a:solidFill>
                  <a:srgbClr val="FFFFFF"/>
                </a:solidFill>
                <a:latin typeface="TT Chocolates"/>
              </a:rPr>
              <a:t>Resource Allocation</a:t>
            </a:r>
          </a:p>
        </p:txBody>
      </p:sp>
      <p:sp>
        <p:nvSpPr>
          <p:cNvPr id="18" name="TextBox 18"/>
          <p:cNvSpPr txBox="1"/>
          <p:nvPr/>
        </p:nvSpPr>
        <p:spPr>
          <a:xfrm>
            <a:off x="9528989" y="2053548"/>
            <a:ext cx="5790912" cy="1235075"/>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Emergency and Disaster Response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TextBox 3"/>
          <p:cNvSpPr txBox="1"/>
          <p:nvPr/>
        </p:nvSpPr>
        <p:spPr>
          <a:xfrm>
            <a:off x="9528989" y="2053548"/>
            <a:ext cx="5790912" cy="1235075"/>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Public Transportation Planning</a:t>
            </a:r>
          </a:p>
        </p:txBody>
      </p:sp>
      <p:sp>
        <p:nvSpPr>
          <p:cNvPr id="4" name="TextBox 4"/>
          <p:cNvSpPr txBox="1"/>
          <p:nvPr/>
        </p:nvSpPr>
        <p:spPr>
          <a:xfrm>
            <a:off x="5215395" y="593237"/>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APPLICATIONS</a:t>
            </a:r>
          </a:p>
        </p:txBody>
      </p:sp>
      <p:sp>
        <p:nvSpPr>
          <p:cNvPr id="5" name="Freeform 5"/>
          <p:cNvSpPr/>
          <p:nvPr/>
        </p:nvSpPr>
        <p:spPr>
          <a:xfrm>
            <a:off x="9263216" y="2044572"/>
            <a:ext cx="7341934" cy="1401642"/>
          </a:xfrm>
          <a:custGeom>
            <a:avLst/>
            <a:gdLst/>
            <a:ahLst/>
            <a:cxnLst/>
            <a:rect l="l" t="t" r="r" b="b"/>
            <a:pathLst>
              <a:path w="7341934" h="1401642">
                <a:moveTo>
                  <a:pt x="0" y="0"/>
                </a:moveTo>
                <a:lnTo>
                  <a:pt x="7341934" y="0"/>
                </a:lnTo>
                <a:lnTo>
                  <a:pt x="7341934" y="1401642"/>
                </a:lnTo>
                <a:lnTo>
                  <a:pt x="0" y="1401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a:off x="10501793" y="5656298"/>
            <a:ext cx="6379535" cy="4114800"/>
            <a:chOff x="0" y="0"/>
            <a:chExt cx="6350000" cy="4095750"/>
          </a:xfrm>
        </p:grpSpPr>
        <p:sp>
          <p:nvSpPr>
            <p:cNvPr id="7" name="Freeform 7"/>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5"/>
              <a:stretch>
                <a:fillRect t="-4331" b="-4331"/>
              </a:stretch>
            </a:blipFill>
          </p:spPr>
        </p:sp>
        <p:sp>
          <p:nvSpPr>
            <p:cNvPr id="8" name="Freeform 8"/>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9" name="Freeform 9"/>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id="10" name="Freeform 10"/>
          <p:cNvSpPr/>
          <p:nvPr/>
        </p:nvSpPr>
        <p:spPr>
          <a:xfrm>
            <a:off x="1083138" y="2044572"/>
            <a:ext cx="7012505" cy="1338751"/>
          </a:xfrm>
          <a:custGeom>
            <a:avLst/>
            <a:gdLst/>
            <a:ahLst/>
            <a:cxnLst/>
            <a:rect l="l" t="t" r="r" b="b"/>
            <a:pathLst>
              <a:path w="7012505" h="1338751">
                <a:moveTo>
                  <a:pt x="0" y="0"/>
                </a:moveTo>
                <a:lnTo>
                  <a:pt x="7012504" y="0"/>
                </a:lnTo>
                <a:lnTo>
                  <a:pt x="7012504" y="1338751"/>
                </a:lnTo>
                <a:lnTo>
                  <a:pt x="0" y="13387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a:grpSpLocks noChangeAspect="1"/>
          </p:cNvGrpSpPr>
          <p:nvPr/>
        </p:nvGrpSpPr>
        <p:grpSpPr>
          <a:xfrm>
            <a:off x="1399622" y="5726782"/>
            <a:ext cx="6379535" cy="4114800"/>
            <a:chOff x="0" y="0"/>
            <a:chExt cx="6350000" cy="4095750"/>
          </a:xfrm>
        </p:grpSpPr>
        <p:sp>
          <p:nvSpPr>
            <p:cNvPr id="12" name="Freeform 12"/>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6"/>
              <a:stretch>
                <a:fillRect t="-13103" b="-13103"/>
              </a:stretch>
            </a:blipFill>
          </p:spPr>
        </p:sp>
        <p:sp>
          <p:nvSpPr>
            <p:cNvPr id="13" name="Freeform 13"/>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14" name="Freeform 14"/>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id="15" name="Freeform 15"/>
          <p:cNvSpPr/>
          <p:nvPr/>
        </p:nvSpPr>
        <p:spPr>
          <a:xfrm>
            <a:off x="-8482622" y="7212684"/>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7">
              <a:alphaModFix amt="29000"/>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10879765" y="3830672"/>
            <a:ext cx="7893103" cy="1216025"/>
          </a:xfrm>
          <a:prstGeom prst="rect">
            <a:avLst/>
          </a:prstGeom>
        </p:spPr>
        <p:txBody>
          <a:bodyPr lIns="0" tIns="0" rIns="0" bIns="0" rtlCol="0" anchor="t">
            <a:spAutoFit/>
          </a:bodyPr>
          <a:lstStyle/>
          <a:p>
            <a:pPr marL="755649" lvl="1" indent="-377824" algn="l">
              <a:lnSpc>
                <a:spcPts val="4899"/>
              </a:lnSpc>
              <a:buFont typeface="Arial"/>
              <a:buChar char="•"/>
            </a:pPr>
            <a:r>
              <a:rPr lang="en-US" sz="3499" spc="27">
                <a:solidFill>
                  <a:srgbClr val="FFFFFF"/>
                </a:solidFill>
                <a:latin typeface="TT Chocolates"/>
              </a:rPr>
              <a:t>Service Scheduling</a:t>
            </a:r>
          </a:p>
          <a:p>
            <a:pPr marL="755649" lvl="1" indent="-377824" algn="l">
              <a:lnSpc>
                <a:spcPts val="4899"/>
              </a:lnSpc>
              <a:buFont typeface="Arial"/>
              <a:buChar char="•"/>
            </a:pPr>
            <a:r>
              <a:rPr lang="en-US" sz="3499" spc="27">
                <a:solidFill>
                  <a:srgbClr val="FFFFFF"/>
                </a:solidFill>
                <a:latin typeface="TT Chocolates"/>
              </a:rPr>
              <a:t>Demand Forecasting</a:t>
            </a:r>
          </a:p>
        </p:txBody>
      </p:sp>
      <p:sp>
        <p:nvSpPr>
          <p:cNvPr id="17" name="TextBox 17"/>
          <p:cNvSpPr txBox="1"/>
          <p:nvPr/>
        </p:nvSpPr>
        <p:spPr>
          <a:xfrm>
            <a:off x="9528989" y="2148248"/>
            <a:ext cx="5790912" cy="1235075"/>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Public Transportation Planning</a:t>
            </a:r>
          </a:p>
        </p:txBody>
      </p:sp>
      <p:sp>
        <p:nvSpPr>
          <p:cNvPr id="18" name="TextBox 18"/>
          <p:cNvSpPr txBox="1"/>
          <p:nvPr/>
        </p:nvSpPr>
        <p:spPr>
          <a:xfrm>
            <a:off x="1083138" y="2363110"/>
            <a:ext cx="5618888" cy="615950"/>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Event Management</a:t>
            </a:r>
          </a:p>
        </p:txBody>
      </p:sp>
      <p:sp>
        <p:nvSpPr>
          <p:cNvPr id="19" name="TextBox 19"/>
          <p:cNvSpPr txBox="1"/>
          <p:nvPr/>
        </p:nvSpPr>
        <p:spPr>
          <a:xfrm>
            <a:off x="1787110" y="3726532"/>
            <a:ext cx="8714683" cy="1313180"/>
          </a:xfrm>
          <a:prstGeom prst="rect">
            <a:avLst/>
          </a:prstGeom>
        </p:spPr>
        <p:txBody>
          <a:bodyPr lIns="0" tIns="0" rIns="0" bIns="0" rtlCol="0" anchor="t">
            <a:spAutoFit/>
          </a:bodyPr>
          <a:lstStyle/>
          <a:p>
            <a:pPr marL="820417" lvl="1" indent="-410209" algn="l">
              <a:lnSpc>
                <a:spcPts val="5319"/>
              </a:lnSpc>
              <a:buFont typeface="Arial"/>
              <a:buChar char="•"/>
            </a:pPr>
            <a:r>
              <a:rPr lang="en-US" sz="3799" spc="30">
                <a:solidFill>
                  <a:srgbClr val="FFFFFF"/>
                </a:solidFill>
                <a:latin typeface="TT Chocolates"/>
              </a:rPr>
              <a:t>Special Events Planning </a:t>
            </a:r>
          </a:p>
          <a:p>
            <a:pPr marL="820417" lvl="1" indent="-410209" algn="l">
              <a:lnSpc>
                <a:spcPts val="5319"/>
              </a:lnSpc>
              <a:spcBef>
                <a:spcPct val="0"/>
              </a:spcBef>
              <a:buFont typeface="Arial"/>
              <a:buChar char="•"/>
            </a:pPr>
            <a:r>
              <a:rPr lang="en-US" sz="3799" spc="30">
                <a:solidFill>
                  <a:srgbClr val="FFFFFF"/>
                </a:solidFill>
                <a:latin typeface="TT Chocolates"/>
              </a:rPr>
              <a:t>Tourist Season Management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TextBox 3"/>
          <p:cNvSpPr txBox="1"/>
          <p:nvPr/>
        </p:nvSpPr>
        <p:spPr>
          <a:xfrm>
            <a:off x="9681389" y="2205948"/>
            <a:ext cx="5790912" cy="1235075"/>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Public Transportation Planning</a:t>
            </a:r>
          </a:p>
        </p:txBody>
      </p:sp>
      <p:sp>
        <p:nvSpPr>
          <p:cNvPr id="4" name="Freeform 4"/>
          <p:cNvSpPr/>
          <p:nvPr/>
        </p:nvSpPr>
        <p:spPr>
          <a:xfrm>
            <a:off x="9415616" y="2196972"/>
            <a:ext cx="7341934" cy="1401642"/>
          </a:xfrm>
          <a:custGeom>
            <a:avLst/>
            <a:gdLst/>
            <a:ahLst/>
            <a:cxnLst/>
            <a:rect l="l" t="t" r="r" b="b"/>
            <a:pathLst>
              <a:path w="7341934" h="1401642">
                <a:moveTo>
                  <a:pt x="0" y="0"/>
                </a:moveTo>
                <a:lnTo>
                  <a:pt x="7341934" y="0"/>
                </a:lnTo>
                <a:lnTo>
                  <a:pt x="7341934" y="1401642"/>
                </a:lnTo>
                <a:lnTo>
                  <a:pt x="0" y="1401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35538" y="2196972"/>
            <a:ext cx="7012505" cy="1338751"/>
          </a:xfrm>
          <a:custGeom>
            <a:avLst/>
            <a:gdLst/>
            <a:ahLst/>
            <a:cxnLst/>
            <a:rect l="l" t="t" r="r" b="b"/>
            <a:pathLst>
              <a:path w="7012505" h="1338751">
                <a:moveTo>
                  <a:pt x="0" y="0"/>
                </a:moveTo>
                <a:lnTo>
                  <a:pt x="7012504" y="0"/>
                </a:lnTo>
                <a:lnTo>
                  <a:pt x="7012504" y="1338751"/>
                </a:lnTo>
                <a:lnTo>
                  <a:pt x="0" y="13387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330222" y="7365084"/>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sp>
      <p:grpSp>
        <p:nvGrpSpPr>
          <p:cNvPr id="7" name="Group 7"/>
          <p:cNvGrpSpPr>
            <a:grpSpLocks noChangeAspect="1"/>
          </p:cNvGrpSpPr>
          <p:nvPr/>
        </p:nvGrpSpPr>
        <p:grpSpPr>
          <a:xfrm>
            <a:off x="1552022" y="5879182"/>
            <a:ext cx="6379535" cy="4114800"/>
            <a:chOff x="0" y="0"/>
            <a:chExt cx="6350000" cy="4095750"/>
          </a:xfrm>
        </p:grpSpPr>
        <p:sp>
          <p:nvSpPr>
            <p:cNvPr id="8" name="Freeform 8"/>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7"/>
              <a:stretch>
                <a:fillRect t="-8772" b="-8772"/>
              </a:stretch>
            </a:blipFill>
          </p:spPr>
        </p:sp>
        <p:sp>
          <p:nvSpPr>
            <p:cNvPr id="9" name="Freeform 9"/>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10" name="Freeform 10"/>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id="11" name="Group 11"/>
          <p:cNvGrpSpPr>
            <a:grpSpLocks noChangeAspect="1"/>
          </p:cNvGrpSpPr>
          <p:nvPr/>
        </p:nvGrpSpPr>
        <p:grpSpPr>
          <a:xfrm>
            <a:off x="10654193" y="5808698"/>
            <a:ext cx="6379535" cy="4114800"/>
            <a:chOff x="0" y="0"/>
            <a:chExt cx="6350000" cy="4095750"/>
          </a:xfrm>
        </p:grpSpPr>
        <p:sp>
          <p:nvSpPr>
            <p:cNvPr id="12" name="Freeform 12"/>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8"/>
              <a:stretch>
                <a:fillRect t="-28581" b="-28581"/>
              </a:stretch>
            </a:blipFill>
          </p:spPr>
        </p:sp>
        <p:sp>
          <p:nvSpPr>
            <p:cNvPr id="13" name="Freeform 13"/>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14" name="Freeform 14"/>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id="15" name="TextBox 15"/>
          <p:cNvSpPr txBox="1"/>
          <p:nvPr/>
        </p:nvSpPr>
        <p:spPr>
          <a:xfrm>
            <a:off x="5215395" y="593237"/>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APPLICATIONS</a:t>
            </a:r>
          </a:p>
        </p:txBody>
      </p:sp>
      <p:sp>
        <p:nvSpPr>
          <p:cNvPr id="16" name="TextBox 16"/>
          <p:cNvSpPr txBox="1"/>
          <p:nvPr/>
        </p:nvSpPr>
        <p:spPr>
          <a:xfrm>
            <a:off x="11032165" y="3983072"/>
            <a:ext cx="7893103" cy="1216025"/>
          </a:xfrm>
          <a:prstGeom prst="rect">
            <a:avLst/>
          </a:prstGeom>
        </p:spPr>
        <p:txBody>
          <a:bodyPr lIns="0" tIns="0" rIns="0" bIns="0" rtlCol="0" anchor="t">
            <a:spAutoFit/>
          </a:bodyPr>
          <a:lstStyle/>
          <a:p>
            <a:pPr marL="755649" lvl="1" indent="-377824" algn="l">
              <a:lnSpc>
                <a:spcPts val="4899"/>
              </a:lnSpc>
              <a:buFont typeface="Arial"/>
              <a:buChar char="•"/>
            </a:pPr>
            <a:r>
              <a:rPr lang="en-US" sz="3499" spc="27">
                <a:solidFill>
                  <a:srgbClr val="FFFFFF"/>
                </a:solidFill>
                <a:latin typeface="TT Chocolates"/>
              </a:rPr>
              <a:t>Cost Savings   </a:t>
            </a:r>
          </a:p>
          <a:p>
            <a:pPr marL="755649" lvl="1" indent="-377824" algn="l">
              <a:lnSpc>
                <a:spcPts val="4899"/>
              </a:lnSpc>
              <a:buFont typeface="Arial"/>
              <a:buChar char="•"/>
            </a:pPr>
            <a:r>
              <a:rPr lang="en-US" sz="3499" spc="27">
                <a:solidFill>
                  <a:srgbClr val="FFFFFF"/>
                </a:solidFill>
                <a:latin typeface="TT Chocolates"/>
              </a:rPr>
              <a:t>Improved Productivity</a:t>
            </a:r>
          </a:p>
        </p:txBody>
      </p:sp>
      <p:sp>
        <p:nvSpPr>
          <p:cNvPr id="17" name="TextBox 17"/>
          <p:cNvSpPr txBox="1"/>
          <p:nvPr/>
        </p:nvSpPr>
        <p:spPr>
          <a:xfrm>
            <a:off x="9681389" y="2515510"/>
            <a:ext cx="5790912" cy="615950"/>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Economic Benefits</a:t>
            </a:r>
          </a:p>
        </p:txBody>
      </p:sp>
      <p:sp>
        <p:nvSpPr>
          <p:cNvPr id="18" name="TextBox 18"/>
          <p:cNvSpPr txBox="1"/>
          <p:nvPr/>
        </p:nvSpPr>
        <p:spPr>
          <a:xfrm>
            <a:off x="1235538" y="2237393"/>
            <a:ext cx="5618888" cy="1235075"/>
          </a:xfrm>
          <a:prstGeom prst="rect">
            <a:avLst/>
          </a:prstGeom>
        </p:spPr>
        <p:txBody>
          <a:bodyPr lIns="0" tIns="0" rIns="0" bIns="0" rtlCol="0" anchor="t">
            <a:spAutoFit/>
          </a:bodyPr>
          <a:lstStyle/>
          <a:p>
            <a:pPr algn="ctr">
              <a:lnSpc>
                <a:spcPts val="4900"/>
              </a:lnSpc>
            </a:pPr>
            <a:r>
              <a:rPr lang="en-US" sz="3500" spc="248">
                <a:solidFill>
                  <a:srgbClr val="232E54"/>
                </a:solidFill>
                <a:latin typeface="Tek Tall Arabic Bold"/>
              </a:rPr>
              <a:t>Environmental Impact Reduction</a:t>
            </a:r>
          </a:p>
        </p:txBody>
      </p:sp>
      <p:sp>
        <p:nvSpPr>
          <p:cNvPr id="19" name="TextBox 19"/>
          <p:cNvSpPr txBox="1"/>
          <p:nvPr/>
        </p:nvSpPr>
        <p:spPr>
          <a:xfrm>
            <a:off x="1939510" y="3878932"/>
            <a:ext cx="8714683" cy="1313180"/>
          </a:xfrm>
          <a:prstGeom prst="rect">
            <a:avLst/>
          </a:prstGeom>
        </p:spPr>
        <p:txBody>
          <a:bodyPr lIns="0" tIns="0" rIns="0" bIns="0" rtlCol="0" anchor="t">
            <a:spAutoFit/>
          </a:bodyPr>
          <a:lstStyle/>
          <a:p>
            <a:pPr marL="820417" lvl="1" indent="-410209" algn="l">
              <a:lnSpc>
                <a:spcPts val="5319"/>
              </a:lnSpc>
              <a:buFont typeface="Arial"/>
              <a:buChar char="•"/>
            </a:pPr>
            <a:r>
              <a:rPr lang="en-US" sz="3799" spc="30">
                <a:solidFill>
                  <a:srgbClr val="FFFFFF"/>
                </a:solidFill>
                <a:latin typeface="TT Chocolates"/>
              </a:rPr>
              <a:t>Emission Control</a:t>
            </a:r>
          </a:p>
          <a:p>
            <a:pPr marL="820417" lvl="1" indent="-410209" algn="l">
              <a:lnSpc>
                <a:spcPts val="5319"/>
              </a:lnSpc>
              <a:spcBef>
                <a:spcPct val="0"/>
              </a:spcBef>
              <a:buFont typeface="Arial"/>
              <a:buChar char="•"/>
            </a:pPr>
            <a:r>
              <a:rPr lang="en-US" sz="3799" spc="30">
                <a:solidFill>
                  <a:srgbClr val="FFFFFF"/>
                </a:solidFill>
                <a:latin typeface="TT Chocolates"/>
              </a:rPr>
              <a:t>Sustainable Transport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1581159" y="-3259239"/>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511124" y="441400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4338661" y="1717088"/>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WHY SARIMA MODEL ? </a:t>
            </a:r>
          </a:p>
        </p:txBody>
      </p:sp>
      <p:sp>
        <p:nvSpPr>
          <p:cNvPr id="6" name="Freeform 6"/>
          <p:cNvSpPr/>
          <p:nvPr/>
        </p:nvSpPr>
        <p:spPr>
          <a:xfrm>
            <a:off x="1505204" y="3608534"/>
            <a:ext cx="2113329" cy="2113329"/>
          </a:xfrm>
          <a:custGeom>
            <a:avLst/>
            <a:gdLst/>
            <a:ahLst/>
            <a:cxnLst/>
            <a:rect l="l" t="t" r="r" b="b"/>
            <a:pathLst>
              <a:path w="2113329" h="2113329">
                <a:moveTo>
                  <a:pt x="0" y="0"/>
                </a:moveTo>
                <a:lnTo>
                  <a:pt x="2113330" y="0"/>
                </a:lnTo>
                <a:lnTo>
                  <a:pt x="2113330"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5283942" y="3608534"/>
            <a:ext cx="2113329" cy="2113329"/>
          </a:xfrm>
          <a:custGeom>
            <a:avLst/>
            <a:gdLst/>
            <a:ahLst/>
            <a:cxnLst/>
            <a:rect l="l" t="t" r="r" b="b"/>
            <a:pathLst>
              <a:path w="2113329" h="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500101" y="3565181"/>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4194705" y="3608534"/>
            <a:ext cx="2113329" cy="2113329"/>
          </a:xfrm>
          <a:custGeom>
            <a:avLst/>
            <a:gdLst/>
            <a:ahLst/>
            <a:cxnLst/>
            <a:rect l="l" t="t" r="r" b="b"/>
            <a:pathLst>
              <a:path w="2113329" h="2113329">
                <a:moveTo>
                  <a:pt x="0" y="0"/>
                </a:moveTo>
                <a:lnTo>
                  <a:pt x="2113330" y="0"/>
                </a:lnTo>
                <a:lnTo>
                  <a:pt x="2113330"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939808" y="4296134"/>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5689109" y="433948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9903847" y="4248510"/>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14448103" y="4341097"/>
            <a:ext cx="1239004" cy="1092235"/>
          </a:xfrm>
          <a:prstGeom prst="rect">
            <a:avLst/>
          </a:prstGeom>
        </p:spPr>
        <p:txBody>
          <a:bodyPr lIns="0" tIns="0" rIns="0" bIns="0" rtlCol="0" anchor="t">
            <a:spAutoFit/>
          </a:bodyPr>
          <a:lstStyle/>
          <a:p>
            <a:pPr marL="0" lvl="0" indent="0" algn="ctr">
              <a:lnSpc>
                <a:spcPts val="7300"/>
              </a:lnSpc>
              <a:spcBef>
                <a:spcPct val="0"/>
              </a:spcBef>
            </a:pPr>
            <a:r>
              <a:rPr lang="en-US" sz="10139">
                <a:solidFill>
                  <a:srgbClr val="40B8F5"/>
                </a:solidFill>
                <a:latin typeface="Computer Says No"/>
              </a:rPr>
              <a:t>04</a:t>
            </a:r>
          </a:p>
        </p:txBody>
      </p:sp>
      <p:sp>
        <p:nvSpPr>
          <p:cNvPr id="14" name="TextBox 14"/>
          <p:cNvSpPr txBox="1"/>
          <p:nvPr/>
        </p:nvSpPr>
        <p:spPr>
          <a:xfrm>
            <a:off x="14194705" y="6297635"/>
            <a:ext cx="3775205" cy="2215806"/>
          </a:xfrm>
          <a:prstGeom prst="rect">
            <a:avLst/>
          </a:prstGeom>
        </p:spPr>
        <p:txBody>
          <a:bodyPr lIns="0" tIns="0" rIns="0" bIns="0" rtlCol="0" anchor="t">
            <a:spAutoFit/>
          </a:bodyPr>
          <a:lstStyle/>
          <a:p>
            <a:pPr algn="ctr">
              <a:lnSpc>
                <a:spcPts val="2999"/>
              </a:lnSpc>
            </a:pPr>
            <a:r>
              <a:rPr lang="en-US" sz="1851">
                <a:solidFill>
                  <a:srgbClr val="FFFFFF"/>
                </a:solidFill>
                <a:latin typeface="Poppins Bold"/>
              </a:rPr>
              <a:t>Non-Stationarity Management</a:t>
            </a:r>
          </a:p>
          <a:p>
            <a:pPr algn="ctr">
              <a:lnSpc>
                <a:spcPts val="2999"/>
              </a:lnSpc>
            </a:pPr>
            <a:endParaRPr lang="en-US" sz="1851">
              <a:solidFill>
                <a:srgbClr val="FFFFFF"/>
              </a:solidFill>
              <a:latin typeface="Poppins Bold"/>
            </a:endParaRPr>
          </a:p>
          <a:p>
            <a:pPr algn="ctr">
              <a:lnSpc>
                <a:spcPts val="2999"/>
              </a:lnSpc>
            </a:pPr>
            <a:r>
              <a:rPr lang="en-US" sz="1851">
                <a:solidFill>
                  <a:srgbClr val="FFFFFF"/>
                </a:solidFill>
                <a:latin typeface="Poppins Light"/>
              </a:rPr>
              <a:t>Transforms non-stationary traffic data into stationary data, which is crucial for accurate time series forecasting.</a:t>
            </a:r>
          </a:p>
        </p:txBody>
      </p:sp>
      <p:sp>
        <p:nvSpPr>
          <p:cNvPr id="15" name="AutoShape 15"/>
          <p:cNvSpPr/>
          <p:nvPr/>
        </p:nvSpPr>
        <p:spPr>
          <a:xfrm>
            <a:off x="11613430" y="4598033"/>
            <a:ext cx="2581275" cy="67166"/>
          </a:xfrm>
          <a:prstGeom prst="line">
            <a:avLst/>
          </a:prstGeom>
          <a:ln w="47625" cap="rnd">
            <a:solidFill>
              <a:srgbClr val="5CE5F8"/>
            </a:solidFill>
            <a:prstDash val="sysDot"/>
            <a:headEnd type="none" w="sm" len="sm"/>
            <a:tailEnd type="none" w="sm" len="sm"/>
          </a:ln>
        </p:spPr>
      </p:sp>
      <p:sp>
        <p:nvSpPr>
          <p:cNvPr id="16" name="TextBox 16"/>
          <p:cNvSpPr txBox="1"/>
          <p:nvPr/>
        </p:nvSpPr>
        <p:spPr>
          <a:xfrm>
            <a:off x="8048907" y="6297635"/>
            <a:ext cx="5942756" cy="3330231"/>
          </a:xfrm>
          <a:prstGeom prst="rect">
            <a:avLst/>
          </a:prstGeom>
        </p:spPr>
        <p:txBody>
          <a:bodyPr lIns="0" tIns="0" rIns="0" bIns="0" rtlCol="0" anchor="t">
            <a:spAutoFit/>
          </a:bodyPr>
          <a:lstStyle/>
          <a:p>
            <a:pPr algn="ctr">
              <a:lnSpc>
                <a:spcPts val="2999"/>
              </a:lnSpc>
            </a:pPr>
            <a:r>
              <a:rPr lang="en-US" sz="1851" dirty="0">
                <a:solidFill>
                  <a:srgbClr val="FFFFFF"/>
                </a:solidFill>
                <a:latin typeface="Poppins Bold"/>
              </a:rPr>
              <a:t>Model Components</a:t>
            </a:r>
          </a:p>
          <a:p>
            <a:pPr marL="399778" lvl="1" indent="-199889" algn="ctr">
              <a:lnSpc>
                <a:spcPts val="2999"/>
              </a:lnSpc>
              <a:buFont typeface="Arial"/>
              <a:buChar char="•"/>
            </a:pPr>
            <a:r>
              <a:rPr lang="en-US" sz="1851" dirty="0">
                <a:solidFill>
                  <a:srgbClr val="FFFFFF"/>
                </a:solidFill>
                <a:latin typeface="Poppins Light"/>
              </a:rPr>
              <a:t>Seasonal </a:t>
            </a:r>
            <a:r>
              <a:rPr lang="en-US" sz="1851" dirty="0" err="1">
                <a:solidFill>
                  <a:srgbClr val="FFFFFF"/>
                </a:solidFill>
                <a:latin typeface="Poppins Light"/>
              </a:rPr>
              <a:t>AutoRegressive</a:t>
            </a:r>
            <a:r>
              <a:rPr lang="en-US" sz="1851" dirty="0">
                <a:solidFill>
                  <a:srgbClr val="FFFFFF"/>
                </a:solidFill>
                <a:latin typeface="Poppins Light"/>
              </a:rPr>
              <a:t> (SAR): Uses past values from the same season for predictions.</a:t>
            </a:r>
          </a:p>
          <a:p>
            <a:pPr marL="399778" lvl="1" indent="-199889" algn="ctr">
              <a:lnSpc>
                <a:spcPts val="2999"/>
              </a:lnSpc>
              <a:buFont typeface="Arial"/>
              <a:buChar char="•"/>
            </a:pPr>
            <a:r>
              <a:rPr lang="en-US" sz="1851" dirty="0">
                <a:solidFill>
                  <a:srgbClr val="FFFFFF"/>
                </a:solidFill>
                <a:latin typeface="Poppins Light"/>
              </a:rPr>
              <a:t>Seasonal Integrated (SI): Differencing seasonal data to achieve stationarity.</a:t>
            </a:r>
          </a:p>
          <a:p>
            <a:pPr marL="399778" lvl="1" indent="-199889" algn="ctr">
              <a:lnSpc>
                <a:spcPts val="2999"/>
              </a:lnSpc>
              <a:buFont typeface="Arial"/>
              <a:buChar char="•"/>
            </a:pPr>
            <a:r>
              <a:rPr lang="en-US" sz="1851" dirty="0">
                <a:solidFill>
                  <a:srgbClr val="FFFFFF"/>
                </a:solidFill>
                <a:latin typeface="Poppins Light"/>
              </a:rPr>
              <a:t>Seasonal Moving Average (SMA): Models past forecast errors in seasonal data.</a:t>
            </a:r>
          </a:p>
          <a:p>
            <a:pPr algn="ctr">
              <a:lnSpc>
                <a:spcPts val="2999"/>
              </a:lnSpc>
            </a:pPr>
            <a:endParaRPr lang="en-US" sz="1851" dirty="0">
              <a:solidFill>
                <a:srgbClr val="FFFFFF"/>
              </a:solidFill>
              <a:latin typeface="Poppins Light"/>
            </a:endParaRPr>
          </a:p>
          <a:p>
            <a:pPr algn="ctr">
              <a:lnSpc>
                <a:spcPts val="2999"/>
              </a:lnSpc>
            </a:pPr>
            <a:endParaRPr lang="en-US" sz="1851" dirty="0">
              <a:solidFill>
                <a:srgbClr val="FFFFFF"/>
              </a:solidFill>
              <a:latin typeface="Poppins Light"/>
            </a:endParaRPr>
          </a:p>
        </p:txBody>
      </p:sp>
      <p:sp>
        <p:nvSpPr>
          <p:cNvPr id="17" name="TextBox 17"/>
          <p:cNvSpPr txBox="1"/>
          <p:nvPr/>
        </p:nvSpPr>
        <p:spPr>
          <a:xfrm>
            <a:off x="4781271" y="6297635"/>
            <a:ext cx="3267636" cy="4073181"/>
          </a:xfrm>
          <a:prstGeom prst="rect">
            <a:avLst/>
          </a:prstGeom>
        </p:spPr>
        <p:txBody>
          <a:bodyPr lIns="0" tIns="0" rIns="0" bIns="0" rtlCol="0" anchor="t">
            <a:spAutoFit/>
          </a:bodyPr>
          <a:lstStyle/>
          <a:p>
            <a:pPr algn="ctr">
              <a:lnSpc>
                <a:spcPts val="2999"/>
              </a:lnSpc>
            </a:pPr>
            <a:r>
              <a:rPr lang="en-US" sz="1851" dirty="0">
                <a:solidFill>
                  <a:srgbClr val="FFFFFF"/>
                </a:solidFill>
                <a:latin typeface="Poppins Bold"/>
              </a:rPr>
              <a:t>Trend and Seasonality Handling</a:t>
            </a:r>
          </a:p>
          <a:p>
            <a:pPr algn="ctr">
              <a:lnSpc>
                <a:spcPts val="2999"/>
              </a:lnSpc>
            </a:pPr>
            <a:endParaRPr lang="en-US" sz="1851" dirty="0">
              <a:solidFill>
                <a:srgbClr val="FFFFFF"/>
              </a:solidFill>
              <a:latin typeface="Poppins Bold"/>
            </a:endParaRPr>
          </a:p>
          <a:p>
            <a:pPr algn="ctr">
              <a:lnSpc>
                <a:spcPts val="2999"/>
              </a:lnSpc>
            </a:pPr>
            <a:r>
              <a:rPr lang="en-US" sz="1851" dirty="0">
                <a:solidFill>
                  <a:srgbClr val="FFFFFF"/>
                </a:solidFill>
                <a:latin typeface="Poppins Light"/>
              </a:rPr>
              <a:t>Captures daily, weekly, and seasonal traffic patterns effectively.,  helping to predict long-term changes and patterns.</a:t>
            </a:r>
          </a:p>
          <a:p>
            <a:pPr algn="ctr">
              <a:lnSpc>
                <a:spcPts val="2999"/>
              </a:lnSpc>
            </a:pPr>
            <a:endParaRPr lang="en-US" sz="1851" dirty="0">
              <a:solidFill>
                <a:srgbClr val="FFFFFF"/>
              </a:solidFill>
              <a:latin typeface="Poppins Light"/>
            </a:endParaRPr>
          </a:p>
          <a:p>
            <a:pPr algn="ctr">
              <a:lnSpc>
                <a:spcPts val="2999"/>
              </a:lnSpc>
            </a:pPr>
            <a:endParaRPr lang="en-US" sz="1851" dirty="0">
              <a:solidFill>
                <a:srgbClr val="FFFFFF"/>
              </a:solidFill>
              <a:latin typeface="Poppins Light"/>
            </a:endParaRPr>
          </a:p>
          <a:p>
            <a:pPr algn="ctr">
              <a:lnSpc>
                <a:spcPts val="2999"/>
              </a:lnSpc>
            </a:pPr>
            <a:endParaRPr lang="en-US" sz="1851" dirty="0">
              <a:solidFill>
                <a:srgbClr val="FFFFFF"/>
              </a:solidFill>
              <a:latin typeface="Poppins Light"/>
            </a:endParaRPr>
          </a:p>
        </p:txBody>
      </p:sp>
      <p:sp>
        <p:nvSpPr>
          <p:cNvPr id="18" name="AutoShape 18"/>
          <p:cNvSpPr/>
          <p:nvPr/>
        </p:nvSpPr>
        <p:spPr>
          <a:xfrm flipV="1">
            <a:off x="3618534" y="4687190"/>
            <a:ext cx="1702780" cy="0"/>
          </a:xfrm>
          <a:prstGeom prst="line">
            <a:avLst/>
          </a:prstGeom>
          <a:ln w="47625" cap="rnd">
            <a:solidFill>
              <a:srgbClr val="5CE5F8"/>
            </a:solidFill>
            <a:prstDash val="sysDot"/>
            <a:headEnd type="none" w="sm" len="sm"/>
            <a:tailEnd type="none" w="sm" len="sm"/>
          </a:ln>
        </p:spPr>
      </p:sp>
      <p:sp>
        <p:nvSpPr>
          <p:cNvPr id="19" name="TextBox 19"/>
          <p:cNvSpPr txBox="1"/>
          <p:nvPr/>
        </p:nvSpPr>
        <p:spPr>
          <a:xfrm>
            <a:off x="1217149" y="6330899"/>
            <a:ext cx="3121512" cy="2587281"/>
          </a:xfrm>
          <a:prstGeom prst="rect">
            <a:avLst/>
          </a:prstGeom>
        </p:spPr>
        <p:txBody>
          <a:bodyPr lIns="0" tIns="0" rIns="0" bIns="0" rtlCol="0" anchor="t">
            <a:spAutoFit/>
          </a:bodyPr>
          <a:lstStyle/>
          <a:p>
            <a:pPr algn="ctr">
              <a:lnSpc>
                <a:spcPts val="2999"/>
              </a:lnSpc>
            </a:pPr>
            <a:r>
              <a:rPr lang="en-US" sz="1851" dirty="0">
                <a:solidFill>
                  <a:srgbClr val="FFFFFF"/>
                </a:solidFill>
                <a:latin typeface="Poppins Bold"/>
              </a:rPr>
              <a:t>Time Series Suitability</a:t>
            </a:r>
          </a:p>
          <a:p>
            <a:pPr algn="ctr">
              <a:lnSpc>
                <a:spcPts val="2999"/>
              </a:lnSpc>
            </a:pPr>
            <a:endParaRPr lang="en-US" sz="1851" dirty="0">
              <a:solidFill>
                <a:srgbClr val="FFFFFF"/>
              </a:solidFill>
              <a:latin typeface="Poppins Bold"/>
            </a:endParaRPr>
          </a:p>
          <a:p>
            <a:pPr algn="ctr">
              <a:lnSpc>
                <a:spcPts val="2999"/>
              </a:lnSpc>
            </a:pPr>
            <a:r>
              <a:rPr lang="en-US" sz="1851" dirty="0">
                <a:solidFill>
                  <a:srgbClr val="FFFFFF"/>
                </a:solidFill>
                <a:latin typeface="Poppins"/>
              </a:rPr>
              <a:t>Designed for time series data, which matches the nature of traffic flow data.</a:t>
            </a:r>
          </a:p>
          <a:p>
            <a:pPr algn="ctr">
              <a:lnSpc>
                <a:spcPts val="2999"/>
              </a:lnSpc>
            </a:pPr>
            <a:endParaRPr lang="en-US" sz="1851" dirty="0">
              <a:solidFill>
                <a:srgbClr val="FFFFFF"/>
              </a:solidFill>
              <a:latin typeface="Poppins"/>
            </a:endParaRPr>
          </a:p>
          <a:p>
            <a:pPr algn="ctr">
              <a:lnSpc>
                <a:spcPts val="2999"/>
              </a:lnSpc>
            </a:pPr>
            <a:endParaRPr lang="en-US" sz="1851" dirty="0">
              <a:solidFill>
                <a:srgbClr val="FFFFFF"/>
              </a:solidFill>
              <a:latin typeface="Poppins"/>
            </a:endParaRPr>
          </a:p>
        </p:txBody>
      </p:sp>
      <p:sp>
        <p:nvSpPr>
          <p:cNvPr id="20" name="AutoShape 20"/>
          <p:cNvSpPr/>
          <p:nvPr/>
        </p:nvSpPr>
        <p:spPr>
          <a:xfrm>
            <a:off x="7391813" y="4574221"/>
            <a:ext cx="2108288" cy="47624"/>
          </a:xfrm>
          <a:prstGeom prst="line">
            <a:avLst/>
          </a:prstGeom>
          <a:ln w="47625" cap="rnd">
            <a:solidFill>
              <a:srgbClr val="5CE5F8"/>
            </a:solidFill>
            <a:prstDash val="sysDot"/>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1581159" y="-3259239"/>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4338661" y="1717088"/>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WHY SARIMA MODEL ? </a:t>
            </a:r>
          </a:p>
        </p:txBody>
      </p:sp>
      <p:sp>
        <p:nvSpPr>
          <p:cNvPr id="6" name="Freeform 6"/>
          <p:cNvSpPr/>
          <p:nvPr/>
        </p:nvSpPr>
        <p:spPr>
          <a:xfrm>
            <a:off x="1505204" y="3608534"/>
            <a:ext cx="2113329" cy="2113329"/>
          </a:xfrm>
          <a:custGeom>
            <a:avLst/>
            <a:gdLst/>
            <a:ahLst/>
            <a:cxnLst/>
            <a:rect l="l" t="t" r="r" b="b"/>
            <a:pathLst>
              <a:path w="2113329" h="2113329">
                <a:moveTo>
                  <a:pt x="0" y="0"/>
                </a:moveTo>
                <a:lnTo>
                  <a:pt x="2113330" y="0"/>
                </a:lnTo>
                <a:lnTo>
                  <a:pt x="2113330"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5283942" y="3608534"/>
            <a:ext cx="2113329" cy="2113329"/>
          </a:xfrm>
          <a:custGeom>
            <a:avLst/>
            <a:gdLst/>
            <a:ahLst/>
            <a:cxnLst/>
            <a:rect l="l" t="t" r="r" b="b"/>
            <a:pathLst>
              <a:path w="2113329" h="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500101" y="3565181"/>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4194705" y="3608534"/>
            <a:ext cx="2113329" cy="2113329"/>
          </a:xfrm>
          <a:custGeom>
            <a:avLst/>
            <a:gdLst/>
            <a:ahLst/>
            <a:cxnLst/>
            <a:rect l="l" t="t" r="r" b="b"/>
            <a:pathLst>
              <a:path w="2113329" h="2113329">
                <a:moveTo>
                  <a:pt x="0" y="0"/>
                </a:moveTo>
                <a:lnTo>
                  <a:pt x="2113330" y="0"/>
                </a:lnTo>
                <a:lnTo>
                  <a:pt x="2113330"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939808" y="4296134"/>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05</a:t>
            </a:r>
          </a:p>
        </p:txBody>
      </p:sp>
      <p:sp>
        <p:nvSpPr>
          <p:cNvPr id="11" name="TextBox 11"/>
          <p:cNvSpPr txBox="1"/>
          <p:nvPr/>
        </p:nvSpPr>
        <p:spPr>
          <a:xfrm>
            <a:off x="5689109" y="433948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06</a:t>
            </a:r>
          </a:p>
        </p:txBody>
      </p:sp>
      <p:sp>
        <p:nvSpPr>
          <p:cNvPr id="12" name="TextBox 12"/>
          <p:cNvSpPr txBox="1"/>
          <p:nvPr/>
        </p:nvSpPr>
        <p:spPr>
          <a:xfrm>
            <a:off x="9903847" y="4248510"/>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07</a:t>
            </a:r>
          </a:p>
        </p:txBody>
      </p:sp>
      <p:sp>
        <p:nvSpPr>
          <p:cNvPr id="13" name="TextBox 13"/>
          <p:cNvSpPr txBox="1"/>
          <p:nvPr/>
        </p:nvSpPr>
        <p:spPr>
          <a:xfrm>
            <a:off x="14631868" y="4275753"/>
            <a:ext cx="1239004" cy="1092235"/>
          </a:xfrm>
          <a:prstGeom prst="rect">
            <a:avLst/>
          </a:prstGeom>
        </p:spPr>
        <p:txBody>
          <a:bodyPr lIns="0" tIns="0" rIns="0" bIns="0" rtlCol="0" anchor="t">
            <a:spAutoFit/>
          </a:bodyPr>
          <a:lstStyle/>
          <a:p>
            <a:pPr marL="0" lvl="0" indent="0" algn="ctr">
              <a:lnSpc>
                <a:spcPts val="7300"/>
              </a:lnSpc>
              <a:spcBef>
                <a:spcPct val="0"/>
              </a:spcBef>
            </a:pPr>
            <a:r>
              <a:rPr lang="en-US" sz="10139">
                <a:solidFill>
                  <a:srgbClr val="40B8F5"/>
                </a:solidFill>
                <a:latin typeface="Computer Says No"/>
              </a:rPr>
              <a:t>08</a:t>
            </a:r>
          </a:p>
        </p:txBody>
      </p:sp>
      <p:sp>
        <p:nvSpPr>
          <p:cNvPr id="14" name="TextBox 14"/>
          <p:cNvSpPr txBox="1"/>
          <p:nvPr/>
        </p:nvSpPr>
        <p:spPr>
          <a:xfrm>
            <a:off x="13721029" y="5928069"/>
            <a:ext cx="3775205" cy="2587281"/>
          </a:xfrm>
          <a:prstGeom prst="rect">
            <a:avLst/>
          </a:prstGeom>
        </p:spPr>
        <p:txBody>
          <a:bodyPr lIns="0" tIns="0" rIns="0" bIns="0" rtlCol="0" anchor="t">
            <a:spAutoFit/>
          </a:bodyPr>
          <a:lstStyle/>
          <a:p>
            <a:pPr algn="ctr">
              <a:lnSpc>
                <a:spcPts val="2999"/>
              </a:lnSpc>
            </a:pPr>
            <a:r>
              <a:rPr lang="en-US" sz="1851">
                <a:solidFill>
                  <a:srgbClr val="FFFFFF"/>
                </a:solidFill>
                <a:latin typeface="Poppins Bold"/>
              </a:rPr>
              <a:t>Computational Efficiency</a:t>
            </a:r>
          </a:p>
          <a:p>
            <a:pPr algn="ctr">
              <a:lnSpc>
                <a:spcPts val="2999"/>
              </a:lnSpc>
            </a:pPr>
            <a:endParaRPr lang="en-US" sz="1851">
              <a:solidFill>
                <a:srgbClr val="FFFFFF"/>
              </a:solidFill>
              <a:latin typeface="Poppins Bold"/>
            </a:endParaRPr>
          </a:p>
          <a:p>
            <a:pPr algn="ctr">
              <a:lnSpc>
                <a:spcPts val="2999"/>
              </a:lnSpc>
            </a:pPr>
            <a:r>
              <a:rPr lang="en-US" sz="1851">
                <a:solidFill>
                  <a:srgbClr val="FFFFFF"/>
                </a:solidFill>
                <a:latin typeface="Poppins"/>
              </a:rPr>
              <a:t>Generally less computationally intensive compared to many machine learning models, allowing for quicker predictions and real-time applications.</a:t>
            </a:r>
          </a:p>
        </p:txBody>
      </p:sp>
      <p:sp>
        <p:nvSpPr>
          <p:cNvPr id="15" name="AutoShape 15"/>
          <p:cNvSpPr/>
          <p:nvPr/>
        </p:nvSpPr>
        <p:spPr>
          <a:xfrm>
            <a:off x="11613430" y="4598033"/>
            <a:ext cx="2581275" cy="67166"/>
          </a:xfrm>
          <a:prstGeom prst="line">
            <a:avLst/>
          </a:prstGeom>
          <a:ln w="47625" cap="rnd">
            <a:solidFill>
              <a:srgbClr val="5CE5F8"/>
            </a:solidFill>
            <a:prstDash val="sysDot"/>
            <a:headEnd type="none" w="sm" len="sm"/>
            <a:tailEnd type="none" w="sm" len="sm"/>
          </a:ln>
        </p:spPr>
      </p:sp>
      <p:sp>
        <p:nvSpPr>
          <p:cNvPr id="16" name="TextBox 16"/>
          <p:cNvSpPr txBox="1"/>
          <p:nvPr/>
        </p:nvSpPr>
        <p:spPr>
          <a:xfrm>
            <a:off x="9144000" y="6184176"/>
            <a:ext cx="3996004" cy="2790994"/>
          </a:xfrm>
          <a:prstGeom prst="rect">
            <a:avLst/>
          </a:prstGeom>
        </p:spPr>
        <p:txBody>
          <a:bodyPr lIns="0" tIns="0" rIns="0" bIns="0" rtlCol="0" anchor="t">
            <a:spAutoFit/>
          </a:bodyPr>
          <a:lstStyle/>
          <a:p>
            <a:pPr algn="ctr">
              <a:lnSpc>
                <a:spcPts val="3177"/>
              </a:lnSpc>
            </a:pPr>
            <a:r>
              <a:rPr lang="en-US" sz="1961">
                <a:solidFill>
                  <a:srgbClr val="FFFFFF"/>
                </a:solidFill>
                <a:latin typeface="Poppins Bold"/>
              </a:rPr>
              <a:t>Flexibility</a:t>
            </a:r>
          </a:p>
          <a:p>
            <a:pPr algn="ctr">
              <a:lnSpc>
                <a:spcPts val="3177"/>
              </a:lnSpc>
            </a:pPr>
            <a:endParaRPr lang="en-US" sz="1961">
              <a:solidFill>
                <a:srgbClr val="FFFFFF"/>
              </a:solidFill>
              <a:latin typeface="Poppins Bold"/>
            </a:endParaRPr>
          </a:p>
          <a:p>
            <a:pPr algn="ctr">
              <a:lnSpc>
                <a:spcPts val="3177"/>
              </a:lnSpc>
            </a:pPr>
            <a:r>
              <a:rPr lang="en-US" sz="1961">
                <a:solidFill>
                  <a:srgbClr val="FFFFFF"/>
                </a:solidFill>
                <a:latin typeface="Poppins"/>
              </a:rPr>
              <a:t>Adaptable to various types of traffic data and can capture complex interactions and dependencies in the data.</a:t>
            </a:r>
          </a:p>
          <a:p>
            <a:pPr algn="ctr">
              <a:lnSpc>
                <a:spcPts val="3177"/>
              </a:lnSpc>
            </a:pPr>
            <a:endParaRPr lang="en-US" sz="1961">
              <a:solidFill>
                <a:srgbClr val="FFFFFF"/>
              </a:solidFill>
              <a:latin typeface="Poppins"/>
            </a:endParaRPr>
          </a:p>
        </p:txBody>
      </p:sp>
      <p:sp>
        <p:nvSpPr>
          <p:cNvPr id="17" name="TextBox 17"/>
          <p:cNvSpPr txBox="1"/>
          <p:nvPr/>
        </p:nvSpPr>
        <p:spPr>
          <a:xfrm>
            <a:off x="5030610" y="6193701"/>
            <a:ext cx="3568776" cy="2587281"/>
          </a:xfrm>
          <a:prstGeom prst="rect">
            <a:avLst/>
          </a:prstGeom>
        </p:spPr>
        <p:txBody>
          <a:bodyPr lIns="0" tIns="0" rIns="0" bIns="0" rtlCol="0" anchor="t">
            <a:spAutoFit/>
          </a:bodyPr>
          <a:lstStyle/>
          <a:p>
            <a:pPr algn="ctr">
              <a:lnSpc>
                <a:spcPts val="2999"/>
              </a:lnSpc>
            </a:pPr>
            <a:r>
              <a:rPr lang="en-US" sz="1851">
                <a:solidFill>
                  <a:srgbClr val="FFFFFF"/>
                </a:solidFill>
                <a:latin typeface="Poppins Bold"/>
              </a:rPr>
              <a:t> Proven Effectiveness</a:t>
            </a:r>
          </a:p>
          <a:p>
            <a:pPr algn="ctr">
              <a:lnSpc>
                <a:spcPts val="2999"/>
              </a:lnSpc>
            </a:pPr>
            <a:endParaRPr lang="en-US" sz="1851">
              <a:solidFill>
                <a:srgbClr val="FFFFFF"/>
              </a:solidFill>
              <a:latin typeface="Poppins Bold"/>
            </a:endParaRPr>
          </a:p>
          <a:p>
            <a:pPr algn="ctr">
              <a:lnSpc>
                <a:spcPts val="2999"/>
              </a:lnSpc>
            </a:pPr>
            <a:r>
              <a:rPr lang="en-US" sz="1851">
                <a:solidFill>
                  <a:srgbClr val="FFFFFF"/>
                </a:solidFill>
                <a:latin typeface="Poppins Light"/>
              </a:rPr>
              <a:t>Widely used and proven in various applications for time series forecasting, making it a reliable choice for traffic flow prediction.</a:t>
            </a:r>
          </a:p>
        </p:txBody>
      </p:sp>
      <p:sp>
        <p:nvSpPr>
          <p:cNvPr id="18" name="AutoShape 18"/>
          <p:cNvSpPr/>
          <p:nvPr/>
        </p:nvSpPr>
        <p:spPr>
          <a:xfrm flipV="1">
            <a:off x="3618534" y="4687190"/>
            <a:ext cx="1702780" cy="0"/>
          </a:xfrm>
          <a:prstGeom prst="line">
            <a:avLst/>
          </a:prstGeom>
          <a:ln w="47625" cap="rnd">
            <a:solidFill>
              <a:srgbClr val="5CE5F8"/>
            </a:solidFill>
            <a:prstDash val="sysDot"/>
            <a:headEnd type="none" w="sm" len="sm"/>
            <a:tailEnd type="none" w="sm" len="sm"/>
          </a:ln>
        </p:spPr>
      </p:sp>
      <p:sp>
        <p:nvSpPr>
          <p:cNvPr id="19" name="TextBox 19"/>
          <p:cNvSpPr txBox="1"/>
          <p:nvPr/>
        </p:nvSpPr>
        <p:spPr>
          <a:xfrm>
            <a:off x="921874" y="6163699"/>
            <a:ext cx="3564122" cy="3330231"/>
          </a:xfrm>
          <a:prstGeom prst="rect">
            <a:avLst/>
          </a:prstGeom>
        </p:spPr>
        <p:txBody>
          <a:bodyPr lIns="0" tIns="0" rIns="0" bIns="0" rtlCol="0" anchor="t">
            <a:spAutoFit/>
          </a:bodyPr>
          <a:lstStyle/>
          <a:p>
            <a:pPr algn="ctr">
              <a:lnSpc>
                <a:spcPts val="2999"/>
              </a:lnSpc>
            </a:pPr>
            <a:r>
              <a:rPr lang="en-US" sz="1851" dirty="0">
                <a:solidFill>
                  <a:srgbClr val="FFFFFF"/>
                </a:solidFill>
                <a:latin typeface="Poppins Bold"/>
              </a:rPr>
              <a:t>Simplicity and Interpretability</a:t>
            </a:r>
          </a:p>
          <a:p>
            <a:pPr algn="ctr">
              <a:lnSpc>
                <a:spcPts val="2999"/>
              </a:lnSpc>
            </a:pPr>
            <a:r>
              <a:rPr lang="en-US" sz="1851" dirty="0">
                <a:solidFill>
                  <a:srgbClr val="FFFFFF"/>
                </a:solidFill>
                <a:latin typeface="Poppins"/>
              </a:rPr>
              <a:t>Despite its power, the SARIMA model remains relatively simple and interpretable, making it easier to implement and understand.</a:t>
            </a:r>
          </a:p>
          <a:p>
            <a:pPr algn="ctr">
              <a:lnSpc>
                <a:spcPts val="2999"/>
              </a:lnSpc>
            </a:pPr>
            <a:endParaRPr lang="en-US" sz="1851" dirty="0">
              <a:solidFill>
                <a:srgbClr val="FFFFFF"/>
              </a:solidFill>
              <a:latin typeface="Poppins"/>
            </a:endParaRPr>
          </a:p>
          <a:p>
            <a:pPr algn="ctr">
              <a:lnSpc>
                <a:spcPts val="2999"/>
              </a:lnSpc>
            </a:pPr>
            <a:endParaRPr lang="en-US" sz="1851" dirty="0">
              <a:solidFill>
                <a:srgbClr val="FFFFFF"/>
              </a:solidFill>
              <a:latin typeface="Poppins"/>
            </a:endParaRPr>
          </a:p>
        </p:txBody>
      </p:sp>
      <p:sp>
        <p:nvSpPr>
          <p:cNvPr id="20" name="AutoShape 20"/>
          <p:cNvSpPr/>
          <p:nvPr/>
        </p:nvSpPr>
        <p:spPr>
          <a:xfrm>
            <a:off x="7391813" y="4574221"/>
            <a:ext cx="2108288" cy="47624"/>
          </a:xfrm>
          <a:prstGeom prst="line">
            <a:avLst/>
          </a:prstGeom>
          <a:ln w="47625" cap="rnd">
            <a:solidFill>
              <a:srgbClr val="5CE5F8"/>
            </a:solidFill>
            <a:prstDash val="sysDot"/>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1662</Words>
  <Application>Microsoft Office PowerPoint</Application>
  <PresentationFormat>Custom</PresentationFormat>
  <Paragraphs>205</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Poppins Light</vt:lpstr>
      <vt:lpstr>Calibri</vt:lpstr>
      <vt:lpstr>Tek Tall Arabic Bold</vt:lpstr>
      <vt:lpstr>Poppins</vt:lpstr>
      <vt:lpstr>Computer Says No</vt:lpstr>
      <vt:lpstr>Ara Hamah Alfidaa</vt:lpstr>
      <vt:lpstr>Poppins Bold</vt:lpstr>
      <vt:lpstr>Arial</vt:lpstr>
      <vt:lpstr>TT Chocolates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cp:lastModifiedBy>shalini dasari</cp:lastModifiedBy>
  <cp:revision>17</cp:revision>
  <dcterms:created xsi:type="dcterms:W3CDTF">2006-08-16T00:00:00Z</dcterms:created>
  <dcterms:modified xsi:type="dcterms:W3CDTF">2024-10-19T10:33:28Z</dcterms:modified>
  <dc:identifier>DAGHmspYzG4</dc:identifier>
</cp:coreProperties>
</file>